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0"/>
  </p:notesMasterIdLst>
  <p:sldIdLst>
    <p:sldId id="256" r:id="rId3"/>
    <p:sldId id="257" r:id="rId4"/>
    <p:sldId id="258" r:id="rId5"/>
    <p:sldId id="283" r:id="rId6"/>
    <p:sldId id="280" r:id="rId7"/>
    <p:sldId id="286" r:id="rId8"/>
    <p:sldId id="285" r:id="rId9"/>
    <p:sldId id="287" r:id="rId10"/>
    <p:sldId id="263" r:id="rId11"/>
    <p:sldId id="289" r:id="rId12"/>
    <p:sldId id="291" r:id="rId13"/>
    <p:sldId id="290" r:id="rId14"/>
    <p:sldId id="259" r:id="rId15"/>
    <p:sldId id="292" r:id="rId16"/>
    <p:sldId id="260" r:id="rId17"/>
    <p:sldId id="288" r:id="rId18"/>
    <p:sldId id="284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A189D"/>
    <a:srgbClr val="5924CC"/>
    <a:srgbClr val="AC2989"/>
    <a:srgbClr val="FF56B9"/>
    <a:srgbClr val="0510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4" autoAdjust="0"/>
    <p:restoredTop sz="94660"/>
  </p:normalViewPr>
  <p:slideViewPr>
    <p:cSldViewPr snapToGrid="0">
      <p:cViewPr>
        <p:scale>
          <a:sx n="75" d="100"/>
          <a:sy n="75" d="100"/>
        </p:scale>
        <p:origin x="854" y="2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26733-BE80-4D32-AAB3-63F3CCE3812C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21CE5D-0DA0-43A0-9FC2-BCE4138459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607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70319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991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9408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5640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75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226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383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00258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54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434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056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536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538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855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72609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8456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21CE5D-0DA0-43A0-9FC2-BCE41384596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6555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0634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735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7434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28663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2021/5/9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621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2021/5/9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1058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6705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761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4004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8855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551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187624" y="6712749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3940100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953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887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315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1746E-4E0D-44B8-93B0-968B4C9D5400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57FCE-5660-41B9-8883-3650FE4BEE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625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431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5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3" Type="http://schemas.microsoft.com/office/2007/relationships/media" Target="../media/media1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2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3.mp4"/><Relationship Id="rId11" Type="http://schemas.openxmlformats.org/officeDocument/2006/relationships/image" Target="../media/image13.png"/><Relationship Id="rId5" Type="http://schemas.microsoft.com/office/2007/relationships/media" Target="../media/media3.mp4"/><Relationship Id="rId10" Type="http://schemas.openxmlformats.org/officeDocument/2006/relationships/image" Target="../media/image26.png"/><Relationship Id="rId4" Type="http://schemas.openxmlformats.org/officeDocument/2006/relationships/video" Target="../media/media1.mp4"/><Relationship Id="rId9" Type="http://schemas.openxmlformats.org/officeDocument/2006/relationships/image" Target="../media/image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2.jpg"/><Relationship Id="rId10" Type="http://schemas.openxmlformats.org/officeDocument/2006/relationships/image" Target="../media/image15.jpe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sp>
        <p:nvSpPr>
          <p:cNvPr id="5" name="矩形 21"/>
          <p:cNvSpPr>
            <a:spLocks noChangeArrowheads="1"/>
          </p:cNvSpPr>
          <p:nvPr/>
        </p:nvSpPr>
        <p:spPr bwMode="auto">
          <a:xfrm>
            <a:off x="3105439" y="3330575"/>
            <a:ext cx="5981126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buFont typeface="Arial" pitchFamily="34" charset="0"/>
              <a:buNone/>
              <a:defRPr/>
            </a:pPr>
            <a:r>
              <a:rPr lang="zh-CN" altLang="en-US" sz="3600" b="1" spc="300" dirty="0">
                <a:solidFill>
                  <a:schemeClr val="bg1"/>
                </a:solidFill>
                <a:cs typeface="+mn-ea"/>
                <a:sym typeface="+mn-lt"/>
              </a:rPr>
              <a:t>网</a:t>
            </a:r>
            <a:r>
              <a:rPr lang="zh-CN" altLang="en-US" sz="3600" b="1" spc="300" dirty="0" smtClean="0">
                <a:solidFill>
                  <a:schemeClr val="bg1"/>
                </a:solidFill>
                <a:cs typeface="+mn-ea"/>
                <a:sym typeface="+mn-lt"/>
              </a:rPr>
              <a:t>易云信</a:t>
            </a:r>
            <a:endParaRPr lang="en-US" altLang="zh-CN" sz="3600" b="1" spc="3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algn="ctr" eaLnBrk="1" hangingPunct="1">
              <a:buFont typeface="Arial" pitchFamily="34" charset="0"/>
              <a:buNone/>
              <a:defRPr/>
            </a:pPr>
            <a:r>
              <a:rPr lang="en-US" sz="3600" b="1" spc="300" dirty="0" smtClean="0">
                <a:solidFill>
                  <a:schemeClr val="bg1"/>
                </a:solidFill>
                <a:cs typeface="+mn-ea"/>
                <a:sym typeface="+mn-lt"/>
              </a:rPr>
              <a:t>2021</a:t>
            </a:r>
            <a:r>
              <a:rPr lang="zh-CN" altLang="en-US" sz="3600" b="1" spc="300" dirty="0" smtClean="0">
                <a:solidFill>
                  <a:schemeClr val="bg1"/>
                </a:solidFill>
                <a:cs typeface="+mn-ea"/>
                <a:sym typeface="+mn-lt"/>
              </a:rPr>
              <a:t>融合通信开发者大赛</a:t>
            </a:r>
            <a:endParaRPr lang="en-US" sz="36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6" name="直接连接符 23"/>
          <p:cNvCxnSpPr>
            <a:cxnSpLocks noChangeShapeType="1"/>
          </p:cNvCxnSpPr>
          <p:nvPr/>
        </p:nvCxnSpPr>
        <p:spPr bwMode="auto">
          <a:xfrm>
            <a:off x="3927475" y="4516438"/>
            <a:ext cx="4367213" cy="0"/>
          </a:xfrm>
          <a:prstGeom prst="line">
            <a:avLst/>
          </a:prstGeom>
          <a:noFill/>
          <a:ln w="12700">
            <a:solidFill>
              <a:schemeClr val="bg1">
                <a:alpha val="50195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矩形 24"/>
          <p:cNvSpPr>
            <a:spLocks noChangeArrowheads="1"/>
          </p:cNvSpPr>
          <p:nvPr/>
        </p:nvSpPr>
        <p:spPr bwMode="auto">
          <a:xfrm>
            <a:off x="3840163" y="4648200"/>
            <a:ext cx="45116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200" dirty="0" err="1" smtClean="0">
                <a:solidFill>
                  <a:schemeClr val="bg1"/>
                </a:solidFill>
                <a:latin typeface="+mj-lt"/>
                <a:ea typeface="+mn-ea"/>
                <a:cs typeface="+mn-ea"/>
                <a:sym typeface="+mn-lt"/>
              </a:rPr>
              <a:t>Yawei</a:t>
            </a:r>
            <a:r>
              <a:rPr lang="zh-CN" altLang="en-US" sz="1200" dirty="0" smtClean="0">
                <a:solidFill>
                  <a:schemeClr val="bg1"/>
                </a:solidFill>
                <a:latin typeface="+mj-lt"/>
                <a:ea typeface="+mn-ea"/>
                <a:cs typeface="+mn-ea"/>
                <a:sym typeface="+mn-lt"/>
              </a:rPr>
              <a:t>的参赛作品介绍</a:t>
            </a:r>
            <a:endParaRPr lang="en-US" altLang="zh-CN" sz="1200" dirty="0" smtClean="0">
              <a:solidFill>
                <a:schemeClr val="bg1"/>
              </a:solidFill>
              <a:latin typeface="+mj-lt"/>
              <a:ea typeface="+mn-ea"/>
              <a:cs typeface="+mn-ea"/>
              <a:sym typeface="+mn-lt"/>
            </a:endParaRP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+mj-lt"/>
                <a:ea typeface="+mn-ea"/>
                <a:cs typeface="+mn-ea"/>
                <a:sym typeface="+mn-lt"/>
              </a:rPr>
              <a:t>手机号：</a:t>
            </a:r>
            <a:r>
              <a:rPr lang="en-US" altLang="zh-CN" sz="1200" dirty="0">
                <a:solidFill>
                  <a:schemeClr val="bg1"/>
                </a:solidFill>
                <a:latin typeface="+mj-lt"/>
                <a:ea typeface="+mn-ea"/>
                <a:cs typeface="+mn-ea"/>
                <a:sym typeface="+mn-lt"/>
              </a:rPr>
              <a:t>13269620108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+mj-lt"/>
                <a:ea typeface="+mn-ea"/>
                <a:cs typeface="+mn-ea"/>
                <a:sym typeface="+mn-lt"/>
              </a:rPr>
              <a:t>邮箱：</a:t>
            </a:r>
            <a:r>
              <a:rPr lang="en-US" altLang="zh-CN" sz="1200" dirty="0" smtClean="0">
                <a:solidFill>
                  <a:schemeClr val="bg1"/>
                </a:solidFill>
                <a:latin typeface="+mj-lt"/>
                <a:ea typeface="+mn-ea"/>
                <a:cs typeface="+mn-ea"/>
                <a:sym typeface="+mn-lt"/>
              </a:rPr>
              <a:t>peterpotter@126.com</a:t>
            </a:r>
            <a:endParaRPr lang="en-US" altLang="zh-CN" sz="1200" dirty="0">
              <a:solidFill>
                <a:schemeClr val="bg1"/>
              </a:solidFill>
              <a:latin typeface="+mj-lt"/>
              <a:ea typeface="+mn-ea"/>
              <a:cs typeface="+mn-ea"/>
              <a:sym typeface="+mn-lt"/>
            </a:endParaRPr>
          </a:p>
        </p:txBody>
      </p:sp>
      <p:sp>
        <p:nvSpPr>
          <p:cNvPr id="8" name="矩形 20"/>
          <p:cNvSpPr>
            <a:spLocks noChangeArrowheads="1"/>
          </p:cNvSpPr>
          <p:nvPr/>
        </p:nvSpPr>
        <p:spPr bwMode="auto">
          <a:xfrm>
            <a:off x="1104900" y="1769894"/>
            <a:ext cx="9829800" cy="1659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00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Let</a:t>
            </a:r>
            <a:r>
              <a:rPr lang="zh-CN" altLang="en-US" sz="100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‘</a:t>
            </a:r>
            <a:r>
              <a:rPr lang="en-US" altLang="zh-CN" sz="100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s Dance</a:t>
            </a:r>
            <a:endParaRPr lang="zh-CN" altLang="en-US" sz="10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+mn-ea"/>
              <a:cs typeface="+mn-ea"/>
              <a:sym typeface="+mn-lt"/>
            </a:endParaRPr>
          </a:p>
        </p:txBody>
      </p:sp>
      <p:sp>
        <p:nvSpPr>
          <p:cNvPr id="10" name="矩形 20"/>
          <p:cNvSpPr>
            <a:spLocks noChangeArrowheads="1"/>
          </p:cNvSpPr>
          <p:nvPr/>
        </p:nvSpPr>
        <p:spPr bwMode="auto">
          <a:xfrm>
            <a:off x="1162050" y="1722269"/>
            <a:ext cx="9829800" cy="1659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0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Let</a:t>
            </a:r>
            <a:r>
              <a:rPr lang="zh-CN" altLang="en-US" sz="10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‘</a:t>
            </a:r>
            <a:r>
              <a:rPr lang="en-US" altLang="zh-CN" sz="10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s Dance</a:t>
            </a:r>
            <a:endParaRPr lang="zh-CN" altLang="en-US" sz="10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013357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61342" y="4211193"/>
            <a:ext cx="2460151" cy="7985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401488" y="350564"/>
            <a:ext cx="2371611" cy="593612"/>
            <a:chOff x="401488" y="350564"/>
            <a:chExt cx="2371611" cy="593612"/>
          </a:xfrm>
        </p:grpSpPr>
        <p:sp>
          <p:nvSpPr>
            <p:cNvPr id="28" name="矩形 27"/>
            <p:cNvSpPr/>
            <p:nvPr/>
          </p:nvSpPr>
          <p:spPr>
            <a:xfrm>
              <a:off x="401488" y="350564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技术应用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01488" y="667177"/>
              <a:ext cx="237161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Product function introduction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4098" name="Picture 2" descr="https://yx-web-nosdn.netease.im/quickhtml%2Fassets%2Fyunxin%2Fnode-website%2Fyunxin_logo_whit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395" y="4389326"/>
            <a:ext cx="1909974" cy="475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矩形 19"/>
          <p:cNvSpPr/>
          <p:nvPr/>
        </p:nvSpPr>
        <p:spPr>
          <a:xfrm>
            <a:off x="3459222" y="4211193"/>
            <a:ext cx="2460151" cy="798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100" name="Picture 4" descr="查看源图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7740" y="4284598"/>
            <a:ext cx="2036638" cy="665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矩形 20"/>
          <p:cNvSpPr/>
          <p:nvPr/>
        </p:nvSpPr>
        <p:spPr>
          <a:xfrm>
            <a:off x="6257102" y="4209556"/>
            <a:ext cx="2460151" cy="798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9054982" y="4209556"/>
            <a:ext cx="2460151" cy="798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104" name="Picture 8" descr="查看源图像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7035" y="4448878"/>
            <a:ext cx="1811926" cy="402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查看源图像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5" t="35457" r="9564" b="37183"/>
          <a:stretch/>
        </p:blipFill>
        <p:spPr bwMode="auto">
          <a:xfrm>
            <a:off x="6463422" y="4413791"/>
            <a:ext cx="2068913" cy="397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组合 5"/>
          <p:cNvGrpSpPr/>
          <p:nvPr/>
        </p:nvGrpSpPr>
        <p:grpSpPr>
          <a:xfrm>
            <a:off x="3216373" y="1696963"/>
            <a:ext cx="4336916" cy="2207077"/>
            <a:chOff x="3761898" y="3657625"/>
            <a:chExt cx="4336916" cy="2207077"/>
          </a:xfrm>
        </p:grpSpPr>
        <p:pic>
          <p:nvPicPr>
            <p:cNvPr id="4108" name="Picture 12" descr="查看源图像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20" t="27733" r="9713" b="24667"/>
            <a:stretch/>
          </p:blipFill>
          <p:spPr bwMode="auto">
            <a:xfrm>
              <a:off x="3761898" y="3657625"/>
              <a:ext cx="4336916" cy="22070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9"/>
            <a:srcRect l="466"/>
            <a:stretch/>
          </p:blipFill>
          <p:spPr>
            <a:xfrm>
              <a:off x="4294712" y="3828592"/>
              <a:ext cx="3291608" cy="1783861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>
            <a:off x="7751878" y="1743007"/>
            <a:ext cx="1069772" cy="2137302"/>
            <a:chOff x="8129063" y="1171574"/>
            <a:chExt cx="2359911" cy="4714875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3890" y="1285874"/>
              <a:ext cx="2070259" cy="4600575"/>
            </a:xfrm>
            <a:prstGeom prst="rect">
              <a:avLst/>
            </a:prstGeom>
          </p:spPr>
        </p:pic>
        <p:pic>
          <p:nvPicPr>
            <p:cNvPr id="33" name="图片 32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9063" y="1171574"/>
              <a:ext cx="2359911" cy="47148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7844408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30" name="组合 29"/>
          <p:cNvGrpSpPr/>
          <p:nvPr/>
        </p:nvGrpSpPr>
        <p:grpSpPr>
          <a:xfrm>
            <a:off x="401488" y="350564"/>
            <a:ext cx="1349472" cy="593612"/>
            <a:chOff x="401488" y="350564"/>
            <a:chExt cx="1349472" cy="593612"/>
          </a:xfrm>
        </p:grpSpPr>
        <p:sp>
          <p:nvSpPr>
            <p:cNvPr id="28" name="矩形 27"/>
            <p:cNvSpPr/>
            <p:nvPr/>
          </p:nvSpPr>
          <p:spPr>
            <a:xfrm>
              <a:off x="401488" y="350564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未来规划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01488" y="667177"/>
              <a:ext cx="134947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Future planning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Textfeld 23"/>
          <p:cNvSpPr txBox="1"/>
          <p:nvPr/>
        </p:nvSpPr>
        <p:spPr>
          <a:xfrm>
            <a:off x="401488" y="1387042"/>
            <a:ext cx="1135839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38163" defTabSz="228600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现阶段因时间原因，只能将更多功能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（包含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AI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舞蹈姿势识别，舞蹈姿势库、直播频道管理等）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集成在手机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APP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端，但作为产品后面应开发后台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AI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舞蹈训练、舞蹈管理系统。建立数据中台对用户喜好进行分析，进准推荐。</a:t>
            </a:r>
            <a:endParaRPr lang="en-US" altLang="zh-CN" sz="20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indent="538163" defTabSz="228600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为扩展产品用户，可借助网易云信更多功能组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建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Let’s Dance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社交平台，让更多用户在一个健康的网络环境里运动、健身、交友！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69" name="组合 26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86049F3-FE1D-4568-BAE9-3AC6D89EB127}"/>
              </a:ext>
            </a:extLst>
          </p:cNvPr>
          <p:cNvGrpSpPr>
            <a:grpSpLocks noChangeAspect="1"/>
          </p:cNvGrpSpPr>
          <p:nvPr/>
        </p:nvGrpSpPr>
        <p:grpSpPr>
          <a:xfrm>
            <a:off x="9303117" y="3768900"/>
            <a:ext cx="2454176" cy="2478019"/>
            <a:chOff x="3805238" y="1116013"/>
            <a:chExt cx="4575176" cy="4619626"/>
          </a:xfrm>
        </p:grpSpPr>
        <p:sp>
          <p:nvSpPr>
            <p:cNvPr id="270" name="íŝļiďè">
              <a:extLst>
                <a:ext uri="{FF2B5EF4-FFF2-40B4-BE49-F238E27FC236}">
                  <a16:creationId xmlns:a16="http://schemas.microsoft.com/office/drawing/2014/main" id="{74010272-3002-46B2-B14E-8F81373F2A21}"/>
                </a:ext>
              </a:extLst>
            </p:cNvPr>
            <p:cNvSpPr/>
            <p:nvPr/>
          </p:nvSpPr>
          <p:spPr bwMode="auto">
            <a:xfrm>
              <a:off x="5305426" y="1666876"/>
              <a:ext cx="76200" cy="76200"/>
            </a:xfrm>
            <a:prstGeom prst="ellipse">
              <a:avLst/>
            </a:pr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1" name="íśḷíḓé">
              <a:extLst>
                <a:ext uri="{FF2B5EF4-FFF2-40B4-BE49-F238E27FC236}">
                  <a16:creationId xmlns:a16="http://schemas.microsoft.com/office/drawing/2014/main" id="{18FA0408-1642-4339-A99B-05ACD6419C66}"/>
                </a:ext>
              </a:extLst>
            </p:cNvPr>
            <p:cNvSpPr/>
            <p:nvPr/>
          </p:nvSpPr>
          <p:spPr bwMode="auto">
            <a:xfrm>
              <a:off x="5240338" y="1571626"/>
              <a:ext cx="206375" cy="82550"/>
            </a:xfrm>
            <a:custGeom>
              <a:avLst/>
              <a:gdLst>
                <a:gd name="T0" fmla="*/ 18 w 35"/>
                <a:gd name="T1" fmla="*/ 0 h 14"/>
                <a:gd name="T2" fmla="*/ 2 w 35"/>
                <a:gd name="T3" fmla="*/ 6 h 14"/>
                <a:gd name="T4" fmla="*/ 2 w 35"/>
                <a:gd name="T5" fmla="*/ 12 h 14"/>
                <a:gd name="T6" fmla="*/ 8 w 35"/>
                <a:gd name="T7" fmla="*/ 12 h 14"/>
                <a:gd name="T8" fmla="*/ 18 w 35"/>
                <a:gd name="T9" fmla="*/ 8 h 14"/>
                <a:gd name="T10" fmla="*/ 28 w 35"/>
                <a:gd name="T11" fmla="*/ 12 h 14"/>
                <a:gd name="T12" fmla="*/ 34 w 35"/>
                <a:gd name="T13" fmla="*/ 12 h 14"/>
                <a:gd name="T14" fmla="*/ 34 w 35"/>
                <a:gd name="T15" fmla="*/ 6 h 14"/>
                <a:gd name="T16" fmla="*/ 18 w 35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14">
                  <a:moveTo>
                    <a:pt x="18" y="0"/>
                  </a:moveTo>
                  <a:cubicBezTo>
                    <a:pt x="11" y="0"/>
                    <a:pt x="6" y="2"/>
                    <a:pt x="2" y="6"/>
                  </a:cubicBezTo>
                  <a:cubicBezTo>
                    <a:pt x="0" y="8"/>
                    <a:pt x="0" y="10"/>
                    <a:pt x="2" y="12"/>
                  </a:cubicBezTo>
                  <a:cubicBezTo>
                    <a:pt x="3" y="14"/>
                    <a:pt x="6" y="14"/>
                    <a:pt x="8" y="12"/>
                  </a:cubicBezTo>
                  <a:cubicBezTo>
                    <a:pt x="10" y="10"/>
                    <a:pt x="14" y="8"/>
                    <a:pt x="18" y="8"/>
                  </a:cubicBezTo>
                  <a:cubicBezTo>
                    <a:pt x="22" y="8"/>
                    <a:pt x="25" y="10"/>
                    <a:pt x="28" y="12"/>
                  </a:cubicBezTo>
                  <a:cubicBezTo>
                    <a:pt x="29" y="14"/>
                    <a:pt x="32" y="14"/>
                    <a:pt x="34" y="12"/>
                  </a:cubicBezTo>
                  <a:cubicBezTo>
                    <a:pt x="35" y="10"/>
                    <a:pt x="35" y="8"/>
                    <a:pt x="34" y="6"/>
                  </a:cubicBezTo>
                  <a:cubicBezTo>
                    <a:pt x="29" y="2"/>
                    <a:pt x="24" y="0"/>
                    <a:pt x="18" y="0"/>
                  </a:cubicBezTo>
                  <a:close/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2" name="îṧḷïďé">
              <a:extLst>
                <a:ext uri="{FF2B5EF4-FFF2-40B4-BE49-F238E27FC236}">
                  <a16:creationId xmlns:a16="http://schemas.microsoft.com/office/drawing/2014/main" id="{E3DF1CEF-7EE0-4B47-BD2E-4C329AADA9D3}"/>
                </a:ext>
              </a:extLst>
            </p:cNvPr>
            <p:cNvSpPr/>
            <p:nvPr/>
          </p:nvSpPr>
          <p:spPr bwMode="auto">
            <a:xfrm>
              <a:off x="5067301" y="1317626"/>
              <a:ext cx="552450" cy="160338"/>
            </a:xfrm>
            <a:custGeom>
              <a:avLst/>
              <a:gdLst>
                <a:gd name="T0" fmla="*/ 47 w 93"/>
                <a:gd name="T1" fmla="*/ 0 h 27"/>
                <a:gd name="T2" fmla="*/ 2 w 93"/>
                <a:gd name="T3" fmla="*/ 18 h 27"/>
                <a:gd name="T4" fmla="*/ 2 w 93"/>
                <a:gd name="T5" fmla="*/ 24 h 27"/>
                <a:gd name="T6" fmla="*/ 2 w 93"/>
                <a:gd name="T7" fmla="*/ 25 h 27"/>
                <a:gd name="T8" fmla="*/ 8 w 93"/>
                <a:gd name="T9" fmla="*/ 25 h 27"/>
                <a:gd name="T10" fmla="*/ 47 w 93"/>
                <a:gd name="T11" fmla="*/ 9 h 27"/>
                <a:gd name="T12" fmla="*/ 85 w 93"/>
                <a:gd name="T13" fmla="*/ 25 h 27"/>
                <a:gd name="T14" fmla="*/ 91 w 93"/>
                <a:gd name="T15" fmla="*/ 25 h 27"/>
                <a:gd name="T16" fmla="*/ 91 w 93"/>
                <a:gd name="T17" fmla="*/ 24 h 27"/>
                <a:gd name="T18" fmla="*/ 91 w 93"/>
                <a:gd name="T19" fmla="*/ 18 h 27"/>
                <a:gd name="T20" fmla="*/ 47 w 93"/>
                <a:gd name="T2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27">
                  <a:moveTo>
                    <a:pt x="47" y="0"/>
                  </a:moveTo>
                  <a:cubicBezTo>
                    <a:pt x="29" y="0"/>
                    <a:pt x="14" y="7"/>
                    <a:pt x="2" y="18"/>
                  </a:cubicBezTo>
                  <a:cubicBezTo>
                    <a:pt x="0" y="20"/>
                    <a:pt x="0" y="23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4" y="26"/>
                    <a:pt x="7" y="27"/>
                    <a:pt x="8" y="25"/>
                  </a:cubicBezTo>
                  <a:cubicBezTo>
                    <a:pt x="18" y="15"/>
                    <a:pt x="32" y="9"/>
                    <a:pt x="47" y="9"/>
                  </a:cubicBezTo>
                  <a:cubicBezTo>
                    <a:pt x="62" y="9"/>
                    <a:pt x="75" y="15"/>
                    <a:pt x="85" y="25"/>
                  </a:cubicBezTo>
                  <a:cubicBezTo>
                    <a:pt x="87" y="27"/>
                    <a:pt x="89" y="26"/>
                    <a:pt x="91" y="25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3" y="23"/>
                    <a:pt x="93" y="20"/>
                    <a:pt x="91" y="18"/>
                  </a:cubicBezTo>
                  <a:cubicBezTo>
                    <a:pt x="80" y="7"/>
                    <a:pt x="64" y="0"/>
                    <a:pt x="47" y="0"/>
                  </a:cubicBezTo>
                  <a:close/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3" name="is1ïďé">
              <a:extLst>
                <a:ext uri="{FF2B5EF4-FFF2-40B4-BE49-F238E27FC236}">
                  <a16:creationId xmlns:a16="http://schemas.microsoft.com/office/drawing/2014/main" id="{9B19B494-085D-41AA-BA46-CF1C86F5759D}"/>
                </a:ext>
              </a:extLst>
            </p:cNvPr>
            <p:cNvSpPr/>
            <p:nvPr/>
          </p:nvSpPr>
          <p:spPr bwMode="auto">
            <a:xfrm>
              <a:off x="5162551" y="1454151"/>
              <a:ext cx="361950" cy="117475"/>
            </a:xfrm>
            <a:custGeom>
              <a:avLst/>
              <a:gdLst>
                <a:gd name="T0" fmla="*/ 31 w 61"/>
                <a:gd name="T1" fmla="*/ 0 h 20"/>
                <a:gd name="T2" fmla="*/ 2 w 61"/>
                <a:gd name="T3" fmla="*/ 12 h 20"/>
                <a:gd name="T4" fmla="*/ 2 w 61"/>
                <a:gd name="T5" fmla="*/ 18 h 20"/>
                <a:gd name="T6" fmla="*/ 2 w 61"/>
                <a:gd name="T7" fmla="*/ 18 h 20"/>
                <a:gd name="T8" fmla="*/ 8 w 61"/>
                <a:gd name="T9" fmla="*/ 18 h 20"/>
                <a:gd name="T10" fmla="*/ 31 w 61"/>
                <a:gd name="T11" fmla="*/ 9 h 20"/>
                <a:gd name="T12" fmla="*/ 53 w 61"/>
                <a:gd name="T13" fmla="*/ 18 h 20"/>
                <a:gd name="T14" fmla="*/ 60 w 61"/>
                <a:gd name="T15" fmla="*/ 18 h 20"/>
                <a:gd name="T16" fmla="*/ 59 w 61"/>
                <a:gd name="T17" fmla="*/ 12 h 20"/>
                <a:gd name="T18" fmla="*/ 31 w 61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20">
                  <a:moveTo>
                    <a:pt x="31" y="0"/>
                  </a:moveTo>
                  <a:cubicBezTo>
                    <a:pt x="20" y="0"/>
                    <a:pt x="10" y="5"/>
                    <a:pt x="2" y="12"/>
                  </a:cubicBezTo>
                  <a:cubicBezTo>
                    <a:pt x="0" y="13"/>
                    <a:pt x="0" y="16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3" y="20"/>
                    <a:pt x="6" y="20"/>
                    <a:pt x="8" y="18"/>
                  </a:cubicBezTo>
                  <a:cubicBezTo>
                    <a:pt x="14" y="13"/>
                    <a:pt x="22" y="9"/>
                    <a:pt x="31" y="9"/>
                  </a:cubicBezTo>
                  <a:cubicBezTo>
                    <a:pt x="39" y="9"/>
                    <a:pt x="47" y="13"/>
                    <a:pt x="53" y="18"/>
                  </a:cubicBezTo>
                  <a:cubicBezTo>
                    <a:pt x="55" y="20"/>
                    <a:pt x="58" y="20"/>
                    <a:pt x="60" y="18"/>
                  </a:cubicBezTo>
                  <a:cubicBezTo>
                    <a:pt x="61" y="16"/>
                    <a:pt x="61" y="13"/>
                    <a:pt x="59" y="12"/>
                  </a:cubicBezTo>
                  <a:cubicBezTo>
                    <a:pt x="52" y="5"/>
                    <a:pt x="42" y="0"/>
                    <a:pt x="31" y="0"/>
                  </a:cubicBezTo>
                  <a:close/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4" name="îṣ1iḓè">
              <a:extLst>
                <a:ext uri="{FF2B5EF4-FFF2-40B4-BE49-F238E27FC236}">
                  <a16:creationId xmlns:a16="http://schemas.microsoft.com/office/drawing/2014/main" id="{7E7D4263-E69D-4485-A2FA-400C8F674265}"/>
                </a:ext>
              </a:extLst>
            </p:cNvPr>
            <p:cNvSpPr/>
            <p:nvPr/>
          </p:nvSpPr>
          <p:spPr bwMode="auto">
            <a:xfrm>
              <a:off x="5891213" y="3138488"/>
              <a:ext cx="788988" cy="2212975"/>
            </a:xfrm>
            <a:prstGeom prst="rect">
              <a:avLst/>
            </a:prstGeom>
            <a:solidFill>
              <a:srgbClr val="132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5" name="ï$liḓé">
              <a:extLst>
                <a:ext uri="{FF2B5EF4-FFF2-40B4-BE49-F238E27FC236}">
                  <a16:creationId xmlns:a16="http://schemas.microsoft.com/office/drawing/2014/main" id="{602860CE-D6D7-4F69-A433-315257796365}"/>
                </a:ext>
              </a:extLst>
            </p:cNvPr>
            <p:cNvSpPr/>
            <p:nvPr/>
          </p:nvSpPr>
          <p:spPr bwMode="auto">
            <a:xfrm>
              <a:off x="5891213" y="3138488"/>
              <a:ext cx="788988" cy="2212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6" name="iṧḷïḑê">
              <a:extLst>
                <a:ext uri="{FF2B5EF4-FFF2-40B4-BE49-F238E27FC236}">
                  <a16:creationId xmlns:a16="http://schemas.microsoft.com/office/drawing/2014/main" id="{5240C19F-334D-4D67-B8EB-D3811F6AB30B}"/>
                </a:ext>
              </a:extLst>
            </p:cNvPr>
            <p:cNvSpPr/>
            <p:nvPr/>
          </p:nvSpPr>
          <p:spPr bwMode="auto">
            <a:xfrm>
              <a:off x="5624513" y="5249863"/>
              <a:ext cx="1346200" cy="101600"/>
            </a:xfrm>
            <a:custGeom>
              <a:avLst/>
              <a:gdLst>
                <a:gd name="T0" fmla="*/ 219 w 227"/>
                <a:gd name="T1" fmla="*/ 17 h 17"/>
                <a:gd name="T2" fmla="*/ 9 w 227"/>
                <a:gd name="T3" fmla="*/ 17 h 17"/>
                <a:gd name="T4" fmla="*/ 0 w 227"/>
                <a:gd name="T5" fmla="*/ 9 h 17"/>
                <a:gd name="T6" fmla="*/ 9 w 227"/>
                <a:gd name="T7" fmla="*/ 0 h 17"/>
                <a:gd name="T8" fmla="*/ 219 w 227"/>
                <a:gd name="T9" fmla="*/ 0 h 17"/>
                <a:gd name="T10" fmla="*/ 227 w 227"/>
                <a:gd name="T11" fmla="*/ 9 h 17"/>
                <a:gd name="T12" fmla="*/ 219 w 227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7" h="17">
                  <a:moveTo>
                    <a:pt x="219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4" y="17"/>
                    <a:pt x="0" y="13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23" y="0"/>
                    <a:pt x="227" y="4"/>
                    <a:pt x="227" y="9"/>
                  </a:cubicBezTo>
                  <a:cubicBezTo>
                    <a:pt x="227" y="13"/>
                    <a:pt x="223" y="17"/>
                    <a:pt x="219" y="17"/>
                  </a:cubicBezTo>
                  <a:close/>
                </a:path>
              </a:pathLst>
            </a:custGeom>
            <a:solidFill>
              <a:srgbClr val="132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7" name="îśľïḋé">
              <a:extLst>
                <a:ext uri="{FF2B5EF4-FFF2-40B4-BE49-F238E27FC236}">
                  <a16:creationId xmlns:a16="http://schemas.microsoft.com/office/drawing/2014/main" id="{89A406D8-D023-46E9-99A6-F488F86E1584}"/>
                </a:ext>
              </a:extLst>
            </p:cNvPr>
            <p:cNvSpPr/>
            <p:nvPr/>
          </p:nvSpPr>
          <p:spPr bwMode="auto">
            <a:xfrm>
              <a:off x="4795838" y="2897188"/>
              <a:ext cx="3003550" cy="2098675"/>
            </a:xfrm>
            <a:custGeom>
              <a:avLst/>
              <a:gdLst>
                <a:gd name="T0" fmla="*/ 479 w 507"/>
                <a:gd name="T1" fmla="*/ 355 h 355"/>
                <a:gd name="T2" fmla="*/ 28 w 507"/>
                <a:gd name="T3" fmla="*/ 355 h 355"/>
                <a:gd name="T4" fmla="*/ 0 w 507"/>
                <a:gd name="T5" fmla="*/ 327 h 355"/>
                <a:gd name="T6" fmla="*/ 0 w 507"/>
                <a:gd name="T7" fmla="*/ 28 h 355"/>
                <a:gd name="T8" fmla="*/ 28 w 507"/>
                <a:gd name="T9" fmla="*/ 0 h 355"/>
                <a:gd name="T10" fmla="*/ 479 w 507"/>
                <a:gd name="T11" fmla="*/ 0 h 355"/>
                <a:gd name="T12" fmla="*/ 507 w 507"/>
                <a:gd name="T13" fmla="*/ 28 h 355"/>
                <a:gd name="T14" fmla="*/ 507 w 507"/>
                <a:gd name="T15" fmla="*/ 327 h 355"/>
                <a:gd name="T16" fmla="*/ 479 w 507"/>
                <a:gd name="T17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7" h="355">
                  <a:moveTo>
                    <a:pt x="479" y="355"/>
                  </a:moveTo>
                  <a:cubicBezTo>
                    <a:pt x="28" y="355"/>
                    <a:pt x="28" y="355"/>
                    <a:pt x="28" y="355"/>
                  </a:cubicBezTo>
                  <a:cubicBezTo>
                    <a:pt x="13" y="355"/>
                    <a:pt x="0" y="342"/>
                    <a:pt x="0" y="327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cubicBezTo>
                    <a:pt x="479" y="0"/>
                    <a:pt x="479" y="0"/>
                    <a:pt x="479" y="0"/>
                  </a:cubicBezTo>
                  <a:cubicBezTo>
                    <a:pt x="495" y="0"/>
                    <a:pt x="507" y="13"/>
                    <a:pt x="507" y="28"/>
                  </a:cubicBezTo>
                  <a:cubicBezTo>
                    <a:pt x="507" y="327"/>
                    <a:pt x="507" y="327"/>
                    <a:pt x="507" y="327"/>
                  </a:cubicBezTo>
                  <a:cubicBezTo>
                    <a:pt x="507" y="342"/>
                    <a:pt x="495" y="355"/>
                    <a:pt x="479" y="355"/>
                  </a:cubicBezTo>
                </a:path>
              </a:pathLst>
            </a:custGeom>
            <a:solidFill>
              <a:srgbClr val="132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8" name="íşļïďê">
              <a:extLst>
                <a:ext uri="{FF2B5EF4-FFF2-40B4-BE49-F238E27FC236}">
                  <a16:creationId xmlns:a16="http://schemas.microsoft.com/office/drawing/2014/main" id="{23EC93EF-9435-41B7-8551-4DCAD4D34E4A}"/>
                </a:ext>
              </a:extLst>
            </p:cNvPr>
            <p:cNvSpPr/>
            <p:nvPr/>
          </p:nvSpPr>
          <p:spPr bwMode="auto">
            <a:xfrm>
              <a:off x="4902201" y="2986088"/>
              <a:ext cx="2797175" cy="1643063"/>
            </a:xfrm>
            <a:custGeom>
              <a:avLst/>
              <a:gdLst>
                <a:gd name="T0" fmla="*/ 457 w 472"/>
                <a:gd name="T1" fmla="*/ 278 h 278"/>
                <a:gd name="T2" fmla="*/ 14 w 472"/>
                <a:gd name="T3" fmla="*/ 278 h 278"/>
                <a:gd name="T4" fmla="*/ 0 w 472"/>
                <a:gd name="T5" fmla="*/ 264 h 278"/>
                <a:gd name="T6" fmla="*/ 0 w 472"/>
                <a:gd name="T7" fmla="*/ 14 h 278"/>
                <a:gd name="T8" fmla="*/ 14 w 472"/>
                <a:gd name="T9" fmla="*/ 0 h 278"/>
                <a:gd name="T10" fmla="*/ 457 w 472"/>
                <a:gd name="T11" fmla="*/ 0 h 278"/>
                <a:gd name="T12" fmla="*/ 472 w 472"/>
                <a:gd name="T13" fmla="*/ 14 h 278"/>
                <a:gd name="T14" fmla="*/ 472 w 472"/>
                <a:gd name="T15" fmla="*/ 264 h 278"/>
                <a:gd name="T16" fmla="*/ 457 w 472"/>
                <a:gd name="T17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2" h="278">
                  <a:moveTo>
                    <a:pt x="457" y="278"/>
                  </a:moveTo>
                  <a:cubicBezTo>
                    <a:pt x="14" y="278"/>
                    <a:pt x="14" y="278"/>
                    <a:pt x="14" y="278"/>
                  </a:cubicBezTo>
                  <a:cubicBezTo>
                    <a:pt x="6" y="278"/>
                    <a:pt x="0" y="272"/>
                    <a:pt x="0" y="26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465" y="0"/>
                    <a:pt x="472" y="6"/>
                    <a:pt x="472" y="14"/>
                  </a:cubicBezTo>
                  <a:cubicBezTo>
                    <a:pt x="472" y="264"/>
                    <a:pt x="472" y="264"/>
                    <a:pt x="472" y="264"/>
                  </a:cubicBezTo>
                  <a:cubicBezTo>
                    <a:pt x="472" y="272"/>
                    <a:pt x="465" y="278"/>
                    <a:pt x="457" y="278"/>
                  </a:cubicBezTo>
                </a:path>
              </a:pathLst>
            </a:cu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9" name="ïṥḷïḑè">
              <a:extLst>
                <a:ext uri="{FF2B5EF4-FFF2-40B4-BE49-F238E27FC236}">
                  <a16:creationId xmlns:a16="http://schemas.microsoft.com/office/drawing/2014/main" id="{94119840-C559-4640-B0C1-B9A50EB8CAC8}"/>
                </a:ext>
              </a:extLst>
            </p:cNvPr>
            <p:cNvSpPr/>
            <p:nvPr/>
          </p:nvSpPr>
          <p:spPr bwMode="auto">
            <a:xfrm>
              <a:off x="5002213" y="3138488"/>
              <a:ext cx="2590800" cy="249238"/>
            </a:xfrm>
            <a:prstGeom prst="rect">
              <a:avLst/>
            </a:prstGeom>
            <a:solidFill>
              <a:srgbClr val="CACA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0" name="iśļíḑè">
              <a:extLst>
                <a:ext uri="{FF2B5EF4-FFF2-40B4-BE49-F238E27FC236}">
                  <a16:creationId xmlns:a16="http://schemas.microsoft.com/office/drawing/2014/main" id="{AE219970-E6BC-4555-854E-631F286C3429}"/>
                </a:ext>
              </a:extLst>
            </p:cNvPr>
            <p:cNvSpPr/>
            <p:nvPr/>
          </p:nvSpPr>
          <p:spPr bwMode="auto">
            <a:xfrm>
              <a:off x="5002213" y="3138488"/>
              <a:ext cx="2590800" cy="2492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1" name="íṩ1iḓe">
              <a:extLst>
                <a:ext uri="{FF2B5EF4-FFF2-40B4-BE49-F238E27FC236}">
                  <a16:creationId xmlns:a16="http://schemas.microsoft.com/office/drawing/2014/main" id="{05FCE566-36AF-40C2-A47D-D4D22C2742B0}"/>
                </a:ext>
              </a:extLst>
            </p:cNvPr>
            <p:cNvSpPr/>
            <p:nvPr/>
          </p:nvSpPr>
          <p:spPr bwMode="auto">
            <a:xfrm>
              <a:off x="5002213" y="4262438"/>
              <a:ext cx="2590800" cy="249238"/>
            </a:xfrm>
            <a:custGeom>
              <a:avLst/>
              <a:gdLst>
                <a:gd name="T0" fmla="*/ 1079 w 1632"/>
                <a:gd name="T1" fmla="*/ 0 h 157"/>
                <a:gd name="T2" fmla="*/ 0 w 1632"/>
                <a:gd name="T3" fmla="*/ 0 h 157"/>
                <a:gd name="T4" fmla="*/ 0 w 1632"/>
                <a:gd name="T5" fmla="*/ 157 h 157"/>
                <a:gd name="T6" fmla="*/ 1094 w 1632"/>
                <a:gd name="T7" fmla="*/ 157 h 157"/>
                <a:gd name="T8" fmla="*/ 1094 w 1632"/>
                <a:gd name="T9" fmla="*/ 64 h 157"/>
                <a:gd name="T10" fmla="*/ 1079 w 1632"/>
                <a:gd name="T11" fmla="*/ 0 h 157"/>
                <a:gd name="T12" fmla="*/ 1632 w 1632"/>
                <a:gd name="T13" fmla="*/ 0 h 157"/>
                <a:gd name="T14" fmla="*/ 1374 w 1632"/>
                <a:gd name="T15" fmla="*/ 0 h 157"/>
                <a:gd name="T16" fmla="*/ 1292 w 1632"/>
                <a:gd name="T17" fmla="*/ 105 h 157"/>
                <a:gd name="T18" fmla="*/ 1292 w 1632"/>
                <a:gd name="T19" fmla="*/ 157 h 157"/>
                <a:gd name="T20" fmla="*/ 1632 w 1632"/>
                <a:gd name="T21" fmla="*/ 157 h 157"/>
                <a:gd name="T22" fmla="*/ 1632 w 1632"/>
                <a:gd name="T2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32" h="157">
                  <a:moveTo>
                    <a:pt x="1079" y="0"/>
                  </a:moveTo>
                  <a:lnTo>
                    <a:pt x="0" y="0"/>
                  </a:lnTo>
                  <a:lnTo>
                    <a:pt x="0" y="157"/>
                  </a:lnTo>
                  <a:lnTo>
                    <a:pt x="1094" y="157"/>
                  </a:lnTo>
                  <a:lnTo>
                    <a:pt x="1094" y="64"/>
                  </a:lnTo>
                  <a:lnTo>
                    <a:pt x="1079" y="0"/>
                  </a:lnTo>
                  <a:close/>
                  <a:moveTo>
                    <a:pt x="1632" y="0"/>
                  </a:moveTo>
                  <a:lnTo>
                    <a:pt x="1374" y="0"/>
                  </a:lnTo>
                  <a:lnTo>
                    <a:pt x="1292" y="105"/>
                  </a:lnTo>
                  <a:lnTo>
                    <a:pt x="1292" y="157"/>
                  </a:lnTo>
                  <a:lnTo>
                    <a:pt x="1632" y="157"/>
                  </a:lnTo>
                  <a:lnTo>
                    <a:pt x="1632" y="0"/>
                  </a:lnTo>
                  <a:close/>
                </a:path>
              </a:pathLst>
            </a:custGeom>
            <a:solidFill>
              <a:srgbClr val="CACA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2" name="iṩľiḋé">
              <a:extLst>
                <a:ext uri="{FF2B5EF4-FFF2-40B4-BE49-F238E27FC236}">
                  <a16:creationId xmlns:a16="http://schemas.microsoft.com/office/drawing/2014/main" id="{514E3220-1DE4-42C5-A812-29F03FCD0FAF}"/>
                </a:ext>
              </a:extLst>
            </p:cNvPr>
            <p:cNvSpPr/>
            <p:nvPr/>
          </p:nvSpPr>
          <p:spPr bwMode="auto">
            <a:xfrm>
              <a:off x="5002213" y="4262438"/>
              <a:ext cx="2590800" cy="249238"/>
            </a:xfrm>
            <a:custGeom>
              <a:avLst/>
              <a:gdLst>
                <a:gd name="T0" fmla="*/ 1079 w 1632"/>
                <a:gd name="T1" fmla="*/ 0 h 157"/>
                <a:gd name="T2" fmla="*/ 0 w 1632"/>
                <a:gd name="T3" fmla="*/ 0 h 157"/>
                <a:gd name="T4" fmla="*/ 0 w 1632"/>
                <a:gd name="T5" fmla="*/ 157 h 157"/>
                <a:gd name="T6" fmla="*/ 1094 w 1632"/>
                <a:gd name="T7" fmla="*/ 157 h 157"/>
                <a:gd name="T8" fmla="*/ 1094 w 1632"/>
                <a:gd name="T9" fmla="*/ 64 h 157"/>
                <a:gd name="T10" fmla="*/ 1079 w 1632"/>
                <a:gd name="T11" fmla="*/ 0 h 157"/>
                <a:gd name="T12" fmla="*/ 1632 w 1632"/>
                <a:gd name="T13" fmla="*/ 0 h 157"/>
                <a:gd name="T14" fmla="*/ 1374 w 1632"/>
                <a:gd name="T15" fmla="*/ 0 h 157"/>
                <a:gd name="T16" fmla="*/ 1292 w 1632"/>
                <a:gd name="T17" fmla="*/ 105 h 157"/>
                <a:gd name="T18" fmla="*/ 1292 w 1632"/>
                <a:gd name="T19" fmla="*/ 157 h 157"/>
                <a:gd name="T20" fmla="*/ 1632 w 1632"/>
                <a:gd name="T21" fmla="*/ 157 h 157"/>
                <a:gd name="T22" fmla="*/ 1632 w 1632"/>
                <a:gd name="T2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32" h="157">
                  <a:moveTo>
                    <a:pt x="1079" y="0"/>
                  </a:moveTo>
                  <a:lnTo>
                    <a:pt x="0" y="0"/>
                  </a:lnTo>
                  <a:lnTo>
                    <a:pt x="0" y="157"/>
                  </a:lnTo>
                  <a:lnTo>
                    <a:pt x="1094" y="157"/>
                  </a:lnTo>
                  <a:lnTo>
                    <a:pt x="1094" y="64"/>
                  </a:lnTo>
                  <a:lnTo>
                    <a:pt x="1079" y="0"/>
                  </a:lnTo>
                  <a:moveTo>
                    <a:pt x="1632" y="0"/>
                  </a:moveTo>
                  <a:lnTo>
                    <a:pt x="1374" y="0"/>
                  </a:lnTo>
                  <a:lnTo>
                    <a:pt x="1292" y="105"/>
                  </a:lnTo>
                  <a:lnTo>
                    <a:pt x="1292" y="157"/>
                  </a:lnTo>
                  <a:lnTo>
                    <a:pt x="1632" y="157"/>
                  </a:lnTo>
                  <a:lnTo>
                    <a:pt x="163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3" name="iŝľíḓê">
              <a:extLst>
                <a:ext uri="{FF2B5EF4-FFF2-40B4-BE49-F238E27FC236}">
                  <a16:creationId xmlns:a16="http://schemas.microsoft.com/office/drawing/2014/main" id="{9BD8EE9E-1C2D-470B-8DC8-D82E75B55ED3}"/>
                </a:ext>
              </a:extLst>
            </p:cNvPr>
            <p:cNvSpPr/>
            <p:nvPr/>
          </p:nvSpPr>
          <p:spPr bwMode="auto">
            <a:xfrm>
              <a:off x="5749926" y="3524251"/>
              <a:ext cx="1843088" cy="152400"/>
            </a:xfrm>
            <a:custGeom>
              <a:avLst/>
              <a:gdLst>
                <a:gd name="T0" fmla="*/ 311 w 311"/>
                <a:gd name="T1" fmla="*/ 0 h 26"/>
                <a:gd name="T2" fmla="*/ 0 w 311"/>
                <a:gd name="T3" fmla="*/ 0 h 26"/>
                <a:gd name="T4" fmla="*/ 0 w 311"/>
                <a:gd name="T5" fmla="*/ 26 h 26"/>
                <a:gd name="T6" fmla="*/ 176 w 311"/>
                <a:gd name="T7" fmla="*/ 26 h 26"/>
                <a:gd name="T8" fmla="*/ 178 w 311"/>
                <a:gd name="T9" fmla="*/ 26 h 26"/>
                <a:gd name="T10" fmla="*/ 181 w 311"/>
                <a:gd name="T11" fmla="*/ 26 h 26"/>
                <a:gd name="T12" fmla="*/ 182 w 311"/>
                <a:gd name="T13" fmla="*/ 26 h 26"/>
                <a:gd name="T14" fmla="*/ 181 w 311"/>
                <a:gd name="T15" fmla="*/ 25 h 26"/>
                <a:gd name="T16" fmla="*/ 181 w 311"/>
                <a:gd name="T17" fmla="*/ 8 h 26"/>
                <a:gd name="T18" fmla="*/ 189 w 311"/>
                <a:gd name="T19" fmla="*/ 5 h 26"/>
                <a:gd name="T20" fmla="*/ 197 w 311"/>
                <a:gd name="T21" fmla="*/ 8 h 26"/>
                <a:gd name="T22" fmla="*/ 213 w 311"/>
                <a:gd name="T23" fmla="*/ 24 h 26"/>
                <a:gd name="T24" fmla="*/ 222 w 311"/>
                <a:gd name="T25" fmla="*/ 10 h 26"/>
                <a:gd name="T26" fmla="*/ 250 w 311"/>
                <a:gd name="T27" fmla="*/ 26 h 26"/>
                <a:gd name="T28" fmla="*/ 311 w 311"/>
                <a:gd name="T29" fmla="*/ 26 h 26"/>
                <a:gd name="T30" fmla="*/ 311 w 311"/>
                <a:gd name="T3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6">
                  <a:moveTo>
                    <a:pt x="31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76" y="26"/>
                    <a:pt x="176" y="26"/>
                    <a:pt x="176" y="26"/>
                  </a:cubicBezTo>
                  <a:cubicBezTo>
                    <a:pt x="177" y="26"/>
                    <a:pt x="178" y="26"/>
                    <a:pt x="178" y="26"/>
                  </a:cubicBezTo>
                  <a:cubicBezTo>
                    <a:pt x="179" y="26"/>
                    <a:pt x="180" y="26"/>
                    <a:pt x="181" y="26"/>
                  </a:cubicBezTo>
                  <a:cubicBezTo>
                    <a:pt x="182" y="26"/>
                    <a:pt x="182" y="26"/>
                    <a:pt x="182" y="26"/>
                  </a:cubicBezTo>
                  <a:cubicBezTo>
                    <a:pt x="181" y="25"/>
                    <a:pt x="181" y="25"/>
                    <a:pt x="181" y="25"/>
                  </a:cubicBezTo>
                  <a:cubicBezTo>
                    <a:pt x="176" y="20"/>
                    <a:pt x="176" y="13"/>
                    <a:pt x="181" y="8"/>
                  </a:cubicBezTo>
                  <a:cubicBezTo>
                    <a:pt x="183" y="6"/>
                    <a:pt x="186" y="5"/>
                    <a:pt x="189" y="5"/>
                  </a:cubicBezTo>
                  <a:cubicBezTo>
                    <a:pt x="192" y="5"/>
                    <a:pt x="195" y="6"/>
                    <a:pt x="197" y="8"/>
                  </a:cubicBezTo>
                  <a:cubicBezTo>
                    <a:pt x="213" y="24"/>
                    <a:pt x="213" y="24"/>
                    <a:pt x="213" y="24"/>
                  </a:cubicBezTo>
                  <a:cubicBezTo>
                    <a:pt x="222" y="10"/>
                    <a:pt x="222" y="10"/>
                    <a:pt x="222" y="10"/>
                  </a:cubicBezTo>
                  <a:cubicBezTo>
                    <a:pt x="250" y="26"/>
                    <a:pt x="250" y="26"/>
                    <a:pt x="250" y="26"/>
                  </a:cubicBezTo>
                  <a:cubicBezTo>
                    <a:pt x="311" y="26"/>
                    <a:pt x="311" y="26"/>
                    <a:pt x="311" y="26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CACA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4" name="îSlîḋe">
              <a:extLst>
                <a:ext uri="{FF2B5EF4-FFF2-40B4-BE49-F238E27FC236}">
                  <a16:creationId xmlns:a16="http://schemas.microsoft.com/office/drawing/2014/main" id="{990C95E9-01B6-450A-B5DD-530BB75A5CDC}"/>
                </a:ext>
              </a:extLst>
            </p:cNvPr>
            <p:cNvSpPr/>
            <p:nvPr/>
          </p:nvSpPr>
          <p:spPr bwMode="auto">
            <a:xfrm>
              <a:off x="5749926" y="3765551"/>
              <a:ext cx="1843088" cy="153988"/>
            </a:xfrm>
            <a:custGeom>
              <a:avLst/>
              <a:gdLst>
                <a:gd name="T0" fmla="*/ 167 w 311"/>
                <a:gd name="T1" fmla="*/ 0 h 26"/>
                <a:gd name="T2" fmla="*/ 0 w 311"/>
                <a:gd name="T3" fmla="*/ 0 h 26"/>
                <a:gd name="T4" fmla="*/ 0 w 311"/>
                <a:gd name="T5" fmla="*/ 26 h 26"/>
                <a:gd name="T6" fmla="*/ 159 w 311"/>
                <a:gd name="T7" fmla="*/ 26 h 26"/>
                <a:gd name="T8" fmla="*/ 159 w 311"/>
                <a:gd name="T9" fmla="*/ 14 h 26"/>
                <a:gd name="T10" fmla="*/ 161 w 311"/>
                <a:gd name="T11" fmla="*/ 12 h 26"/>
                <a:gd name="T12" fmla="*/ 170 w 311"/>
                <a:gd name="T13" fmla="*/ 8 h 26"/>
                <a:gd name="T14" fmla="*/ 175 w 311"/>
                <a:gd name="T15" fmla="*/ 9 h 26"/>
                <a:gd name="T16" fmla="*/ 170 w 311"/>
                <a:gd name="T17" fmla="*/ 5 h 26"/>
                <a:gd name="T18" fmla="*/ 167 w 311"/>
                <a:gd name="T19" fmla="*/ 0 h 26"/>
                <a:gd name="T20" fmla="*/ 311 w 311"/>
                <a:gd name="T21" fmla="*/ 0 h 26"/>
                <a:gd name="T22" fmla="*/ 255 w 311"/>
                <a:gd name="T23" fmla="*/ 0 h 26"/>
                <a:gd name="T24" fmla="*/ 249 w 311"/>
                <a:gd name="T25" fmla="*/ 11 h 26"/>
                <a:gd name="T26" fmla="*/ 261 w 311"/>
                <a:gd name="T27" fmla="*/ 26 h 26"/>
                <a:gd name="T28" fmla="*/ 311 w 311"/>
                <a:gd name="T29" fmla="*/ 26 h 26"/>
                <a:gd name="T30" fmla="*/ 311 w 311"/>
                <a:gd name="T3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6">
                  <a:moveTo>
                    <a:pt x="16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59" y="26"/>
                    <a:pt x="159" y="26"/>
                    <a:pt x="159" y="26"/>
                  </a:cubicBezTo>
                  <a:cubicBezTo>
                    <a:pt x="156" y="23"/>
                    <a:pt x="156" y="17"/>
                    <a:pt x="159" y="14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4" y="9"/>
                    <a:pt x="167" y="8"/>
                    <a:pt x="170" y="8"/>
                  </a:cubicBezTo>
                  <a:cubicBezTo>
                    <a:pt x="171" y="8"/>
                    <a:pt x="173" y="9"/>
                    <a:pt x="175" y="9"/>
                  </a:cubicBezTo>
                  <a:cubicBezTo>
                    <a:pt x="170" y="5"/>
                    <a:pt x="170" y="5"/>
                    <a:pt x="170" y="5"/>
                  </a:cubicBezTo>
                  <a:cubicBezTo>
                    <a:pt x="169" y="3"/>
                    <a:pt x="168" y="2"/>
                    <a:pt x="167" y="0"/>
                  </a:cubicBezTo>
                  <a:moveTo>
                    <a:pt x="311" y="0"/>
                  </a:moveTo>
                  <a:cubicBezTo>
                    <a:pt x="255" y="0"/>
                    <a:pt x="255" y="0"/>
                    <a:pt x="255" y="0"/>
                  </a:cubicBezTo>
                  <a:cubicBezTo>
                    <a:pt x="249" y="11"/>
                    <a:pt x="249" y="11"/>
                    <a:pt x="249" y="11"/>
                  </a:cubicBezTo>
                  <a:cubicBezTo>
                    <a:pt x="261" y="26"/>
                    <a:pt x="261" y="26"/>
                    <a:pt x="261" y="26"/>
                  </a:cubicBezTo>
                  <a:cubicBezTo>
                    <a:pt x="311" y="26"/>
                    <a:pt x="311" y="26"/>
                    <a:pt x="311" y="26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CACA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5" name="ï$líḑè">
              <a:extLst>
                <a:ext uri="{FF2B5EF4-FFF2-40B4-BE49-F238E27FC236}">
                  <a16:creationId xmlns:a16="http://schemas.microsoft.com/office/drawing/2014/main" id="{22F9062C-1629-4E9B-B9A6-40D703D63048}"/>
                </a:ext>
              </a:extLst>
            </p:cNvPr>
            <p:cNvSpPr/>
            <p:nvPr/>
          </p:nvSpPr>
          <p:spPr bwMode="auto">
            <a:xfrm>
              <a:off x="5749926" y="4002088"/>
              <a:ext cx="1843088" cy="160338"/>
            </a:xfrm>
            <a:custGeom>
              <a:avLst/>
              <a:gdLst>
                <a:gd name="T0" fmla="*/ 156 w 311"/>
                <a:gd name="T1" fmla="*/ 0 h 27"/>
                <a:gd name="T2" fmla="*/ 0 w 311"/>
                <a:gd name="T3" fmla="*/ 0 h 27"/>
                <a:gd name="T4" fmla="*/ 0 w 311"/>
                <a:gd name="T5" fmla="*/ 27 h 27"/>
                <a:gd name="T6" fmla="*/ 159 w 311"/>
                <a:gd name="T7" fmla="*/ 27 h 27"/>
                <a:gd name="T8" fmla="*/ 155 w 311"/>
                <a:gd name="T9" fmla="*/ 14 h 27"/>
                <a:gd name="T10" fmla="*/ 156 w 311"/>
                <a:gd name="T11" fmla="*/ 0 h 27"/>
                <a:gd name="T12" fmla="*/ 311 w 311"/>
                <a:gd name="T13" fmla="*/ 0 h 27"/>
                <a:gd name="T14" fmla="*/ 270 w 311"/>
                <a:gd name="T15" fmla="*/ 0 h 27"/>
                <a:gd name="T16" fmla="*/ 267 w 311"/>
                <a:gd name="T17" fmla="*/ 12 h 27"/>
                <a:gd name="T18" fmla="*/ 256 w 311"/>
                <a:gd name="T19" fmla="*/ 27 h 27"/>
                <a:gd name="T20" fmla="*/ 311 w 311"/>
                <a:gd name="T21" fmla="*/ 27 h 27"/>
                <a:gd name="T22" fmla="*/ 311 w 311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1" h="27">
                  <a:moveTo>
                    <a:pt x="15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59" y="27"/>
                    <a:pt x="159" y="27"/>
                    <a:pt x="159" y="27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3" y="10"/>
                    <a:pt x="153" y="4"/>
                    <a:pt x="156" y="0"/>
                  </a:cubicBezTo>
                  <a:moveTo>
                    <a:pt x="311" y="0"/>
                  </a:moveTo>
                  <a:cubicBezTo>
                    <a:pt x="270" y="0"/>
                    <a:pt x="270" y="0"/>
                    <a:pt x="270" y="0"/>
                  </a:cubicBezTo>
                  <a:cubicBezTo>
                    <a:pt x="271" y="4"/>
                    <a:pt x="270" y="9"/>
                    <a:pt x="267" y="12"/>
                  </a:cubicBezTo>
                  <a:cubicBezTo>
                    <a:pt x="256" y="27"/>
                    <a:pt x="256" y="27"/>
                    <a:pt x="256" y="27"/>
                  </a:cubicBezTo>
                  <a:cubicBezTo>
                    <a:pt x="311" y="27"/>
                    <a:pt x="311" y="27"/>
                    <a:pt x="311" y="27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CACA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6" name="ísḷïḍê">
              <a:extLst>
                <a:ext uri="{FF2B5EF4-FFF2-40B4-BE49-F238E27FC236}">
                  <a16:creationId xmlns:a16="http://schemas.microsoft.com/office/drawing/2014/main" id="{F4431C77-2A7C-4F4C-8FC6-427A0958910D}"/>
                </a:ext>
              </a:extLst>
            </p:cNvPr>
            <p:cNvSpPr/>
            <p:nvPr/>
          </p:nvSpPr>
          <p:spPr bwMode="auto">
            <a:xfrm>
              <a:off x="5002213" y="3517901"/>
              <a:ext cx="604838" cy="668338"/>
            </a:xfrm>
            <a:prstGeom prst="rect">
              <a:avLst/>
            </a:prstGeom>
            <a:solidFill>
              <a:srgbClr val="CACA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7" name="íślíḓé">
              <a:extLst>
                <a:ext uri="{FF2B5EF4-FFF2-40B4-BE49-F238E27FC236}">
                  <a16:creationId xmlns:a16="http://schemas.microsoft.com/office/drawing/2014/main" id="{2DC43ECA-F4DA-4838-AC09-25BF8E78A63F}"/>
                </a:ext>
              </a:extLst>
            </p:cNvPr>
            <p:cNvSpPr/>
            <p:nvPr/>
          </p:nvSpPr>
          <p:spPr bwMode="auto">
            <a:xfrm>
              <a:off x="5002213" y="3517901"/>
              <a:ext cx="604838" cy="668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8" name="íŝliḓê">
              <a:extLst>
                <a:ext uri="{FF2B5EF4-FFF2-40B4-BE49-F238E27FC236}">
                  <a16:creationId xmlns:a16="http://schemas.microsoft.com/office/drawing/2014/main" id="{F680A187-A62D-4AD3-BD17-BA7FC2CECD8D}"/>
                </a:ext>
              </a:extLst>
            </p:cNvPr>
            <p:cNvSpPr/>
            <p:nvPr/>
          </p:nvSpPr>
          <p:spPr bwMode="auto">
            <a:xfrm>
              <a:off x="3876676" y="4919663"/>
              <a:ext cx="177800" cy="330200"/>
            </a:xfrm>
            <a:prstGeom prst="rect">
              <a:avLst/>
            </a:pr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9" name="ïṧļïḓé">
              <a:extLst>
                <a:ext uri="{FF2B5EF4-FFF2-40B4-BE49-F238E27FC236}">
                  <a16:creationId xmlns:a16="http://schemas.microsoft.com/office/drawing/2014/main" id="{8E148943-9D85-4CE3-B156-2A74C8E4EE20}"/>
                </a:ext>
              </a:extLst>
            </p:cNvPr>
            <p:cNvSpPr/>
            <p:nvPr/>
          </p:nvSpPr>
          <p:spPr bwMode="auto">
            <a:xfrm>
              <a:off x="4102101" y="4605338"/>
              <a:ext cx="177800" cy="644525"/>
            </a:xfrm>
            <a:prstGeom prst="rect">
              <a:avLst/>
            </a:pr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0" name="íṧlïḍé">
              <a:extLst>
                <a:ext uri="{FF2B5EF4-FFF2-40B4-BE49-F238E27FC236}">
                  <a16:creationId xmlns:a16="http://schemas.microsoft.com/office/drawing/2014/main" id="{DC4E5891-CE24-4274-BE2F-0D29B7C49A0F}"/>
                </a:ext>
              </a:extLst>
            </p:cNvPr>
            <p:cNvSpPr/>
            <p:nvPr/>
          </p:nvSpPr>
          <p:spPr bwMode="auto">
            <a:xfrm>
              <a:off x="4327526" y="4676776"/>
              <a:ext cx="177800" cy="573088"/>
            </a:xfrm>
            <a:prstGeom prst="rect">
              <a:avLst/>
            </a:pr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1" name="ïṣḻiďe">
              <a:extLst>
                <a:ext uri="{FF2B5EF4-FFF2-40B4-BE49-F238E27FC236}">
                  <a16:creationId xmlns:a16="http://schemas.microsoft.com/office/drawing/2014/main" id="{653ACCC2-3F86-4C07-BCF7-4642896A41D6}"/>
                </a:ext>
              </a:extLst>
            </p:cNvPr>
            <p:cNvSpPr/>
            <p:nvPr/>
          </p:nvSpPr>
          <p:spPr bwMode="auto">
            <a:xfrm>
              <a:off x="4552951" y="4516438"/>
              <a:ext cx="177800" cy="733425"/>
            </a:xfrm>
            <a:prstGeom prst="rect">
              <a:avLst/>
            </a:pr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2" name="ïślídè">
              <a:extLst>
                <a:ext uri="{FF2B5EF4-FFF2-40B4-BE49-F238E27FC236}">
                  <a16:creationId xmlns:a16="http://schemas.microsoft.com/office/drawing/2014/main" id="{4E1E7ACA-47AC-4FD5-96C3-0445E7E3018A}"/>
                </a:ext>
              </a:extLst>
            </p:cNvPr>
            <p:cNvSpPr/>
            <p:nvPr/>
          </p:nvSpPr>
          <p:spPr bwMode="auto">
            <a:xfrm>
              <a:off x="3876676" y="5273676"/>
              <a:ext cx="854075" cy="41275"/>
            </a:xfrm>
            <a:prstGeom prst="rect">
              <a:avLst/>
            </a:prstGeom>
            <a:solidFill>
              <a:srgbClr val="132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3" name="íślîḋè">
              <a:extLst>
                <a:ext uri="{FF2B5EF4-FFF2-40B4-BE49-F238E27FC236}">
                  <a16:creationId xmlns:a16="http://schemas.microsoft.com/office/drawing/2014/main" id="{24B7D00F-AD58-49A3-AA81-ED11E217C3B2}"/>
                </a:ext>
              </a:extLst>
            </p:cNvPr>
            <p:cNvSpPr/>
            <p:nvPr/>
          </p:nvSpPr>
          <p:spPr bwMode="auto">
            <a:xfrm>
              <a:off x="5648326" y="4440238"/>
              <a:ext cx="539750" cy="531813"/>
            </a:xfrm>
            <a:prstGeom prst="ellipse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4" name="ïṣľíḍé">
              <a:extLst>
                <a:ext uri="{FF2B5EF4-FFF2-40B4-BE49-F238E27FC236}">
                  <a16:creationId xmlns:a16="http://schemas.microsoft.com/office/drawing/2014/main" id="{63BA77B4-3515-4DFE-8EFD-4708942079E7}"/>
                </a:ext>
              </a:extLst>
            </p:cNvPr>
            <p:cNvSpPr/>
            <p:nvPr/>
          </p:nvSpPr>
          <p:spPr bwMode="auto">
            <a:xfrm>
              <a:off x="5630863" y="4416426"/>
              <a:ext cx="581025" cy="579438"/>
            </a:xfrm>
            <a:custGeom>
              <a:avLst/>
              <a:gdLst>
                <a:gd name="T0" fmla="*/ 49 w 98"/>
                <a:gd name="T1" fmla="*/ 98 h 98"/>
                <a:gd name="T2" fmla="*/ 0 w 98"/>
                <a:gd name="T3" fmla="*/ 49 h 98"/>
                <a:gd name="T4" fmla="*/ 49 w 98"/>
                <a:gd name="T5" fmla="*/ 0 h 98"/>
                <a:gd name="T6" fmla="*/ 98 w 98"/>
                <a:gd name="T7" fmla="*/ 49 h 98"/>
                <a:gd name="T8" fmla="*/ 49 w 98"/>
                <a:gd name="T9" fmla="*/ 98 h 98"/>
                <a:gd name="T10" fmla="*/ 49 w 98"/>
                <a:gd name="T11" fmla="*/ 7 h 98"/>
                <a:gd name="T12" fmla="*/ 7 w 98"/>
                <a:gd name="T13" fmla="*/ 49 h 98"/>
                <a:gd name="T14" fmla="*/ 49 w 98"/>
                <a:gd name="T15" fmla="*/ 91 h 98"/>
                <a:gd name="T16" fmla="*/ 90 w 98"/>
                <a:gd name="T17" fmla="*/ 49 h 98"/>
                <a:gd name="T18" fmla="*/ 49 w 98"/>
                <a:gd name="T19" fmla="*/ 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98">
                  <a:moveTo>
                    <a:pt x="49" y="98"/>
                  </a:moveTo>
                  <a:cubicBezTo>
                    <a:pt x="22" y="98"/>
                    <a:pt x="0" y="76"/>
                    <a:pt x="0" y="49"/>
                  </a:cubicBezTo>
                  <a:cubicBezTo>
                    <a:pt x="0" y="22"/>
                    <a:pt x="22" y="0"/>
                    <a:pt x="49" y="0"/>
                  </a:cubicBezTo>
                  <a:cubicBezTo>
                    <a:pt x="76" y="0"/>
                    <a:pt x="98" y="22"/>
                    <a:pt x="98" y="49"/>
                  </a:cubicBezTo>
                  <a:cubicBezTo>
                    <a:pt x="98" y="76"/>
                    <a:pt x="76" y="98"/>
                    <a:pt x="49" y="98"/>
                  </a:cubicBezTo>
                  <a:close/>
                  <a:moveTo>
                    <a:pt x="49" y="7"/>
                  </a:moveTo>
                  <a:cubicBezTo>
                    <a:pt x="26" y="7"/>
                    <a:pt x="7" y="26"/>
                    <a:pt x="7" y="49"/>
                  </a:cubicBezTo>
                  <a:cubicBezTo>
                    <a:pt x="7" y="72"/>
                    <a:pt x="26" y="91"/>
                    <a:pt x="49" y="91"/>
                  </a:cubicBezTo>
                  <a:cubicBezTo>
                    <a:pt x="72" y="91"/>
                    <a:pt x="90" y="72"/>
                    <a:pt x="90" y="49"/>
                  </a:cubicBezTo>
                  <a:cubicBezTo>
                    <a:pt x="90" y="26"/>
                    <a:pt x="72" y="7"/>
                    <a:pt x="49" y="7"/>
                  </a:cubicBezTo>
                  <a:close/>
                </a:path>
              </a:pathLst>
            </a:custGeom>
            <a:solidFill>
              <a:srgbClr val="DD9E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5" name="îṥľiḑé">
              <a:extLst>
                <a:ext uri="{FF2B5EF4-FFF2-40B4-BE49-F238E27FC236}">
                  <a16:creationId xmlns:a16="http://schemas.microsoft.com/office/drawing/2014/main" id="{49AA483F-F4EF-4497-92F4-E4C8143780D9}"/>
                </a:ext>
              </a:extLst>
            </p:cNvPr>
            <p:cNvSpPr/>
            <p:nvPr/>
          </p:nvSpPr>
          <p:spPr bwMode="auto">
            <a:xfrm>
              <a:off x="5802313" y="4516438"/>
              <a:ext cx="231775" cy="379413"/>
            </a:xfrm>
            <a:custGeom>
              <a:avLst/>
              <a:gdLst>
                <a:gd name="T0" fmla="*/ 24 w 39"/>
                <a:gd name="T1" fmla="*/ 57 h 64"/>
                <a:gd name="T2" fmla="*/ 24 w 39"/>
                <a:gd name="T3" fmla="*/ 64 h 64"/>
                <a:gd name="T4" fmla="*/ 17 w 39"/>
                <a:gd name="T5" fmla="*/ 64 h 64"/>
                <a:gd name="T6" fmla="*/ 17 w 39"/>
                <a:gd name="T7" fmla="*/ 57 h 64"/>
                <a:gd name="T8" fmla="*/ 0 w 39"/>
                <a:gd name="T9" fmla="*/ 51 h 64"/>
                <a:gd name="T10" fmla="*/ 3 w 39"/>
                <a:gd name="T11" fmla="*/ 43 h 64"/>
                <a:gd name="T12" fmla="*/ 17 w 39"/>
                <a:gd name="T13" fmla="*/ 48 h 64"/>
                <a:gd name="T14" fmla="*/ 17 w 39"/>
                <a:gd name="T15" fmla="*/ 36 h 64"/>
                <a:gd name="T16" fmla="*/ 1 w 39"/>
                <a:gd name="T17" fmla="*/ 22 h 64"/>
                <a:gd name="T18" fmla="*/ 17 w 39"/>
                <a:gd name="T19" fmla="*/ 8 h 64"/>
                <a:gd name="T20" fmla="*/ 17 w 39"/>
                <a:gd name="T21" fmla="*/ 0 h 64"/>
                <a:gd name="T22" fmla="*/ 24 w 39"/>
                <a:gd name="T23" fmla="*/ 0 h 64"/>
                <a:gd name="T24" fmla="*/ 24 w 39"/>
                <a:gd name="T25" fmla="*/ 7 h 64"/>
                <a:gd name="T26" fmla="*/ 37 w 39"/>
                <a:gd name="T27" fmla="*/ 12 h 64"/>
                <a:gd name="T28" fmla="*/ 34 w 39"/>
                <a:gd name="T29" fmla="*/ 20 h 64"/>
                <a:gd name="T30" fmla="*/ 24 w 39"/>
                <a:gd name="T31" fmla="*/ 17 h 64"/>
                <a:gd name="T32" fmla="*/ 24 w 39"/>
                <a:gd name="T33" fmla="*/ 28 h 64"/>
                <a:gd name="T34" fmla="*/ 39 w 39"/>
                <a:gd name="T35" fmla="*/ 42 h 64"/>
                <a:gd name="T36" fmla="*/ 24 w 39"/>
                <a:gd name="T37" fmla="*/ 57 h 64"/>
                <a:gd name="T38" fmla="*/ 17 w 39"/>
                <a:gd name="T39" fmla="*/ 26 h 64"/>
                <a:gd name="T40" fmla="*/ 17 w 39"/>
                <a:gd name="T41" fmla="*/ 17 h 64"/>
                <a:gd name="T42" fmla="*/ 12 w 39"/>
                <a:gd name="T43" fmla="*/ 22 h 64"/>
                <a:gd name="T44" fmla="*/ 17 w 39"/>
                <a:gd name="T45" fmla="*/ 26 h 64"/>
                <a:gd name="T46" fmla="*/ 28 w 39"/>
                <a:gd name="T47" fmla="*/ 43 h 64"/>
                <a:gd name="T48" fmla="*/ 24 w 39"/>
                <a:gd name="T49" fmla="*/ 38 h 64"/>
                <a:gd name="T50" fmla="*/ 24 w 39"/>
                <a:gd name="T51" fmla="*/ 48 h 64"/>
                <a:gd name="T52" fmla="*/ 28 w 39"/>
                <a:gd name="T53" fmla="*/ 4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9" h="64">
                  <a:moveTo>
                    <a:pt x="24" y="57"/>
                  </a:moveTo>
                  <a:cubicBezTo>
                    <a:pt x="24" y="64"/>
                    <a:pt x="24" y="64"/>
                    <a:pt x="24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0" y="56"/>
                    <a:pt x="3" y="54"/>
                    <a:pt x="0" y="51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7" y="46"/>
                    <a:pt x="12" y="47"/>
                    <a:pt x="17" y="48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9" y="35"/>
                    <a:pt x="1" y="32"/>
                    <a:pt x="1" y="22"/>
                  </a:cubicBezTo>
                  <a:cubicBezTo>
                    <a:pt x="1" y="15"/>
                    <a:pt x="6" y="9"/>
                    <a:pt x="17" y="8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9" y="8"/>
                    <a:pt x="34" y="9"/>
                    <a:pt x="37" y="12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18"/>
                    <a:pt x="27" y="17"/>
                    <a:pt x="24" y="17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31" y="30"/>
                    <a:pt x="39" y="32"/>
                    <a:pt x="39" y="42"/>
                  </a:cubicBezTo>
                  <a:cubicBezTo>
                    <a:pt x="39" y="49"/>
                    <a:pt x="34" y="55"/>
                    <a:pt x="24" y="57"/>
                  </a:cubicBezTo>
                  <a:close/>
                  <a:moveTo>
                    <a:pt x="17" y="26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3" y="18"/>
                    <a:pt x="12" y="20"/>
                    <a:pt x="12" y="22"/>
                  </a:cubicBezTo>
                  <a:cubicBezTo>
                    <a:pt x="12" y="24"/>
                    <a:pt x="14" y="25"/>
                    <a:pt x="17" y="26"/>
                  </a:cubicBezTo>
                  <a:close/>
                  <a:moveTo>
                    <a:pt x="28" y="43"/>
                  </a:moveTo>
                  <a:cubicBezTo>
                    <a:pt x="28" y="40"/>
                    <a:pt x="26" y="39"/>
                    <a:pt x="24" y="3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7" y="47"/>
                    <a:pt x="28" y="45"/>
                    <a:pt x="28" y="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6" name="îṡḻïḑe">
              <a:extLst>
                <a:ext uri="{FF2B5EF4-FFF2-40B4-BE49-F238E27FC236}">
                  <a16:creationId xmlns:a16="http://schemas.microsoft.com/office/drawing/2014/main" id="{080ADF34-1DD6-4CFD-892D-90DBF4A02C5E}"/>
                </a:ext>
              </a:extLst>
            </p:cNvPr>
            <p:cNvSpPr/>
            <p:nvPr/>
          </p:nvSpPr>
          <p:spPr bwMode="auto">
            <a:xfrm>
              <a:off x="6715126" y="3582988"/>
              <a:ext cx="574675" cy="750888"/>
            </a:xfrm>
            <a:custGeom>
              <a:avLst/>
              <a:gdLst>
                <a:gd name="T0" fmla="*/ 14 w 97"/>
                <a:gd name="T1" fmla="*/ 120 h 127"/>
                <a:gd name="T2" fmla="*/ 44 w 97"/>
                <a:gd name="T3" fmla="*/ 112 h 127"/>
                <a:gd name="T4" fmla="*/ 97 w 97"/>
                <a:gd name="T5" fmla="*/ 22 h 127"/>
                <a:gd name="T6" fmla="*/ 59 w 97"/>
                <a:gd name="T7" fmla="*/ 0 h 127"/>
                <a:gd name="T8" fmla="*/ 6 w 97"/>
                <a:gd name="T9" fmla="*/ 90 h 127"/>
                <a:gd name="T10" fmla="*/ 14 w 97"/>
                <a:gd name="T11" fmla="*/ 12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" h="127">
                  <a:moveTo>
                    <a:pt x="14" y="120"/>
                  </a:moveTo>
                  <a:cubicBezTo>
                    <a:pt x="24" y="127"/>
                    <a:pt x="38" y="123"/>
                    <a:pt x="44" y="11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0" y="100"/>
                    <a:pt x="3" y="114"/>
                    <a:pt x="14" y="120"/>
                  </a:cubicBezTo>
                </a:path>
              </a:pathLst>
            </a:custGeom>
            <a:solidFill>
              <a:srgbClr val="E5EA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7" name="îSḷiḋè">
              <a:extLst>
                <a:ext uri="{FF2B5EF4-FFF2-40B4-BE49-F238E27FC236}">
                  <a16:creationId xmlns:a16="http://schemas.microsoft.com/office/drawing/2014/main" id="{35F621E3-A824-4C2D-A896-34D794787616}"/>
                </a:ext>
              </a:extLst>
            </p:cNvPr>
            <p:cNvSpPr/>
            <p:nvPr/>
          </p:nvSpPr>
          <p:spPr bwMode="auto">
            <a:xfrm>
              <a:off x="6732588" y="3671888"/>
              <a:ext cx="344488" cy="342900"/>
            </a:xfrm>
            <a:custGeom>
              <a:avLst/>
              <a:gdLst>
                <a:gd name="T0" fmla="*/ 4 w 58"/>
                <a:gd name="T1" fmla="*/ 21 h 58"/>
                <a:gd name="T2" fmla="*/ 37 w 58"/>
                <a:gd name="T3" fmla="*/ 53 h 58"/>
                <a:gd name="T4" fmla="*/ 53 w 58"/>
                <a:gd name="T5" fmla="*/ 53 h 58"/>
                <a:gd name="T6" fmla="*/ 53 w 58"/>
                <a:gd name="T7" fmla="*/ 37 h 58"/>
                <a:gd name="T8" fmla="*/ 21 w 58"/>
                <a:gd name="T9" fmla="*/ 4 h 58"/>
                <a:gd name="T10" fmla="*/ 4 w 58"/>
                <a:gd name="T11" fmla="*/ 5 h 58"/>
                <a:gd name="T12" fmla="*/ 4 w 58"/>
                <a:gd name="T13" fmla="*/ 2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58">
                  <a:moveTo>
                    <a:pt x="4" y="21"/>
                  </a:moveTo>
                  <a:cubicBezTo>
                    <a:pt x="37" y="53"/>
                    <a:pt x="37" y="53"/>
                    <a:pt x="37" y="53"/>
                  </a:cubicBezTo>
                  <a:cubicBezTo>
                    <a:pt x="41" y="58"/>
                    <a:pt x="49" y="58"/>
                    <a:pt x="53" y="53"/>
                  </a:cubicBezTo>
                  <a:cubicBezTo>
                    <a:pt x="58" y="48"/>
                    <a:pt x="58" y="41"/>
                    <a:pt x="53" y="37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6" y="0"/>
                    <a:pt x="9" y="0"/>
                    <a:pt x="4" y="5"/>
                  </a:cubicBezTo>
                  <a:cubicBezTo>
                    <a:pt x="0" y="9"/>
                    <a:pt x="0" y="16"/>
                    <a:pt x="4" y="21"/>
                  </a:cubicBezTo>
                </a:path>
              </a:pathLst>
            </a:custGeom>
            <a:solidFill>
              <a:srgbClr val="ED9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8" name="îṩḷiḋè">
              <a:extLst>
                <a:ext uri="{FF2B5EF4-FFF2-40B4-BE49-F238E27FC236}">
                  <a16:creationId xmlns:a16="http://schemas.microsoft.com/office/drawing/2014/main" id="{D6759C21-A448-4F2E-B4FA-699174CA6380}"/>
                </a:ext>
              </a:extLst>
            </p:cNvPr>
            <p:cNvSpPr/>
            <p:nvPr/>
          </p:nvSpPr>
          <p:spPr bwMode="auto">
            <a:xfrm>
              <a:off x="6934201" y="3878263"/>
              <a:ext cx="125413" cy="112713"/>
            </a:xfrm>
            <a:custGeom>
              <a:avLst/>
              <a:gdLst>
                <a:gd name="T0" fmla="*/ 10 w 21"/>
                <a:gd name="T1" fmla="*/ 0 h 19"/>
                <a:gd name="T2" fmla="*/ 4 w 21"/>
                <a:gd name="T3" fmla="*/ 3 h 19"/>
                <a:gd name="T4" fmla="*/ 4 w 21"/>
                <a:gd name="T5" fmla="*/ 16 h 19"/>
                <a:gd name="T6" fmla="*/ 10 w 21"/>
                <a:gd name="T7" fmla="*/ 19 h 19"/>
                <a:gd name="T8" fmla="*/ 17 w 21"/>
                <a:gd name="T9" fmla="*/ 16 h 19"/>
                <a:gd name="T10" fmla="*/ 17 w 21"/>
                <a:gd name="T11" fmla="*/ 3 h 19"/>
                <a:gd name="T12" fmla="*/ 10 w 21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9">
                  <a:moveTo>
                    <a:pt x="10" y="0"/>
                  </a:moveTo>
                  <a:cubicBezTo>
                    <a:pt x="8" y="0"/>
                    <a:pt x="6" y="1"/>
                    <a:pt x="4" y="3"/>
                  </a:cubicBezTo>
                  <a:cubicBezTo>
                    <a:pt x="0" y="7"/>
                    <a:pt x="0" y="13"/>
                    <a:pt x="4" y="16"/>
                  </a:cubicBezTo>
                  <a:cubicBezTo>
                    <a:pt x="6" y="18"/>
                    <a:pt x="8" y="19"/>
                    <a:pt x="10" y="19"/>
                  </a:cubicBezTo>
                  <a:cubicBezTo>
                    <a:pt x="13" y="19"/>
                    <a:pt x="15" y="18"/>
                    <a:pt x="17" y="16"/>
                  </a:cubicBezTo>
                  <a:cubicBezTo>
                    <a:pt x="21" y="13"/>
                    <a:pt x="21" y="7"/>
                    <a:pt x="17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EBB6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9" name="íṣļïdê">
              <a:extLst>
                <a:ext uri="{FF2B5EF4-FFF2-40B4-BE49-F238E27FC236}">
                  <a16:creationId xmlns:a16="http://schemas.microsoft.com/office/drawing/2014/main" id="{09FD9E70-2ED3-43D3-B8BC-5BEBAE38114F}"/>
                </a:ext>
              </a:extLst>
            </p:cNvPr>
            <p:cNvSpPr/>
            <p:nvPr/>
          </p:nvSpPr>
          <p:spPr bwMode="auto">
            <a:xfrm>
              <a:off x="6792913" y="3541713"/>
              <a:ext cx="355600" cy="354013"/>
            </a:xfrm>
            <a:custGeom>
              <a:avLst/>
              <a:gdLst>
                <a:gd name="T0" fmla="*/ 5 w 60"/>
                <a:gd name="T1" fmla="*/ 22 h 60"/>
                <a:gd name="T2" fmla="*/ 39 w 60"/>
                <a:gd name="T3" fmla="*/ 56 h 60"/>
                <a:gd name="T4" fmla="*/ 56 w 60"/>
                <a:gd name="T5" fmla="*/ 56 h 60"/>
                <a:gd name="T6" fmla="*/ 56 w 60"/>
                <a:gd name="T7" fmla="*/ 39 h 60"/>
                <a:gd name="T8" fmla="*/ 21 w 60"/>
                <a:gd name="T9" fmla="*/ 5 h 60"/>
                <a:gd name="T10" fmla="*/ 5 w 60"/>
                <a:gd name="T11" fmla="*/ 5 h 60"/>
                <a:gd name="T12" fmla="*/ 5 w 60"/>
                <a:gd name="T13" fmla="*/ 2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60">
                  <a:moveTo>
                    <a:pt x="5" y="22"/>
                  </a:moveTo>
                  <a:cubicBezTo>
                    <a:pt x="39" y="56"/>
                    <a:pt x="39" y="56"/>
                    <a:pt x="39" y="56"/>
                  </a:cubicBezTo>
                  <a:cubicBezTo>
                    <a:pt x="44" y="60"/>
                    <a:pt x="51" y="60"/>
                    <a:pt x="56" y="56"/>
                  </a:cubicBezTo>
                  <a:cubicBezTo>
                    <a:pt x="60" y="51"/>
                    <a:pt x="60" y="44"/>
                    <a:pt x="56" y="39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6" y="0"/>
                    <a:pt x="9" y="1"/>
                    <a:pt x="5" y="5"/>
                  </a:cubicBezTo>
                  <a:cubicBezTo>
                    <a:pt x="0" y="10"/>
                    <a:pt x="0" y="17"/>
                    <a:pt x="5" y="22"/>
                  </a:cubicBezTo>
                </a:path>
              </a:pathLst>
            </a:custGeom>
            <a:solidFill>
              <a:srgbClr val="ED9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0" name="iṩ1iḍè">
              <a:extLst>
                <a:ext uri="{FF2B5EF4-FFF2-40B4-BE49-F238E27FC236}">
                  <a16:creationId xmlns:a16="http://schemas.microsoft.com/office/drawing/2014/main" id="{0D115651-CFF9-429D-AF0B-E746170EF882}"/>
                </a:ext>
              </a:extLst>
            </p:cNvPr>
            <p:cNvSpPr/>
            <p:nvPr/>
          </p:nvSpPr>
          <p:spPr bwMode="auto">
            <a:xfrm>
              <a:off x="6994526" y="3748088"/>
              <a:ext cx="147638" cy="147638"/>
            </a:xfrm>
            <a:custGeom>
              <a:avLst/>
              <a:gdLst>
                <a:gd name="T0" fmla="*/ 2 w 25"/>
                <a:gd name="T1" fmla="*/ 15 h 25"/>
                <a:gd name="T2" fmla="*/ 11 w 25"/>
                <a:gd name="T3" fmla="*/ 23 h 25"/>
                <a:gd name="T4" fmla="*/ 15 w 25"/>
                <a:gd name="T5" fmla="*/ 23 h 25"/>
                <a:gd name="T6" fmla="*/ 24 w 25"/>
                <a:gd name="T7" fmla="*/ 14 h 25"/>
                <a:gd name="T8" fmla="*/ 24 w 25"/>
                <a:gd name="T9" fmla="*/ 10 h 25"/>
                <a:gd name="T10" fmla="*/ 15 w 25"/>
                <a:gd name="T11" fmla="*/ 1 h 25"/>
                <a:gd name="T12" fmla="*/ 10 w 25"/>
                <a:gd name="T13" fmla="*/ 1 h 25"/>
                <a:gd name="T14" fmla="*/ 2 w 25"/>
                <a:gd name="T15" fmla="*/ 10 h 25"/>
                <a:gd name="T16" fmla="*/ 2 w 25"/>
                <a:gd name="T17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5">
                  <a:moveTo>
                    <a:pt x="2" y="15"/>
                  </a:moveTo>
                  <a:cubicBezTo>
                    <a:pt x="11" y="23"/>
                    <a:pt x="11" y="23"/>
                    <a:pt x="11" y="23"/>
                  </a:cubicBezTo>
                  <a:cubicBezTo>
                    <a:pt x="12" y="25"/>
                    <a:pt x="14" y="25"/>
                    <a:pt x="15" y="23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5" y="13"/>
                    <a:pt x="25" y="11"/>
                    <a:pt x="24" y="1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0"/>
                    <a:pt x="12" y="0"/>
                    <a:pt x="10" y="1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11"/>
                    <a:pt x="0" y="13"/>
                    <a:pt x="2" y="15"/>
                  </a:cubicBezTo>
                </a:path>
              </a:pathLst>
            </a:custGeom>
            <a:solidFill>
              <a:srgbClr val="F9DE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1" name="ïšḷîḓé">
              <a:extLst>
                <a:ext uri="{FF2B5EF4-FFF2-40B4-BE49-F238E27FC236}">
                  <a16:creationId xmlns:a16="http://schemas.microsoft.com/office/drawing/2014/main" id="{813D2A25-64F4-4569-8B7F-6AC69F73455D}"/>
                </a:ext>
              </a:extLst>
            </p:cNvPr>
            <p:cNvSpPr/>
            <p:nvPr/>
          </p:nvSpPr>
          <p:spPr bwMode="auto">
            <a:xfrm>
              <a:off x="6667501" y="3695701"/>
              <a:ext cx="687388" cy="815975"/>
            </a:xfrm>
            <a:custGeom>
              <a:avLst/>
              <a:gdLst>
                <a:gd name="T0" fmla="*/ 0 w 116"/>
                <a:gd name="T1" fmla="*/ 60 h 138"/>
                <a:gd name="T2" fmla="*/ 3 w 116"/>
                <a:gd name="T3" fmla="*/ 57 h 138"/>
                <a:gd name="T4" fmla="*/ 39 w 116"/>
                <a:gd name="T5" fmla="*/ 75 h 138"/>
                <a:gd name="T6" fmla="*/ 78 w 116"/>
                <a:gd name="T7" fmla="*/ 51 h 138"/>
                <a:gd name="T8" fmla="*/ 64 w 116"/>
                <a:gd name="T9" fmla="*/ 33 h 138"/>
                <a:gd name="T10" fmla="*/ 43 w 116"/>
                <a:gd name="T11" fmla="*/ 27 h 138"/>
                <a:gd name="T12" fmla="*/ 34 w 116"/>
                <a:gd name="T13" fmla="*/ 11 h 138"/>
                <a:gd name="T14" fmla="*/ 48 w 116"/>
                <a:gd name="T15" fmla="*/ 1 h 138"/>
                <a:gd name="T16" fmla="*/ 74 w 116"/>
                <a:gd name="T17" fmla="*/ 4 h 138"/>
                <a:gd name="T18" fmla="*/ 84 w 116"/>
                <a:gd name="T19" fmla="*/ 9 h 138"/>
                <a:gd name="T20" fmla="*/ 112 w 116"/>
                <a:gd name="T21" fmla="*/ 47 h 138"/>
                <a:gd name="T22" fmla="*/ 112 w 116"/>
                <a:gd name="T23" fmla="*/ 64 h 138"/>
                <a:gd name="T24" fmla="*/ 65 w 116"/>
                <a:gd name="T25" fmla="*/ 124 h 138"/>
                <a:gd name="T26" fmla="*/ 65 w 116"/>
                <a:gd name="T27" fmla="*/ 138 h 138"/>
                <a:gd name="T28" fmla="*/ 12 w 116"/>
                <a:gd name="T29" fmla="*/ 138 h 138"/>
                <a:gd name="T30" fmla="*/ 12 w 116"/>
                <a:gd name="T31" fmla="*/ 113 h 138"/>
                <a:gd name="T32" fmla="*/ 0 w 116"/>
                <a:gd name="T33" fmla="*/ 6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6" h="138">
                  <a:moveTo>
                    <a:pt x="0" y="60"/>
                  </a:moveTo>
                  <a:cubicBezTo>
                    <a:pt x="1" y="59"/>
                    <a:pt x="2" y="58"/>
                    <a:pt x="3" y="57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36" y="25"/>
                    <a:pt x="32" y="18"/>
                    <a:pt x="34" y="11"/>
                  </a:cubicBezTo>
                  <a:cubicBezTo>
                    <a:pt x="35" y="4"/>
                    <a:pt x="41" y="0"/>
                    <a:pt x="48" y="1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8" y="4"/>
                    <a:pt x="81" y="6"/>
                    <a:pt x="84" y="9"/>
                  </a:cubicBezTo>
                  <a:cubicBezTo>
                    <a:pt x="112" y="47"/>
                    <a:pt x="112" y="47"/>
                    <a:pt x="112" y="47"/>
                  </a:cubicBezTo>
                  <a:cubicBezTo>
                    <a:pt x="116" y="52"/>
                    <a:pt x="116" y="59"/>
                    <a:pt x="112" y="64"/>
                  </a:cubicBezTo>
                  <a:cubicBezTo>
                    <a:pt x="65" y="124"/>
                    <a:pt x="65" y="124"/>
                    <a:pt x="65" y="124"/>
                  </a:cubicBezTo>
                  <a:cubicBezTo>
                    <a:pt x="65" y="138"/>
                    <a:pt x="65" y="138"/>
                    <a:pt x="65" y="138"/>
                  </a:cubicBezTo>
                  <a:cubicBezTo>
                    <a:pt x="12" y="138"/>
                    <a:pt x="12" y="138"/>
                    <a:pt x="12" y="138"/>
                  </a:cubicBezTo>
                  <a:cubicBezTo>
                    <a:pt x="12" y="113"/>
                    <a:pt x="12" y="113"/>
                    <a:pt x="12" y="113"/>
                  </a:cubicBezTo>
                  <a:cubicBezTo>
                    <a:pt x="0" y="60"/>
                    <a:pt x="0" y="60"/>
                    <a:pt x="0" y="60"/>
                  </a:cubicBezTo>
                </a:path>
              </a:pathLst>
            </a:custGeom>
            <a:solidFill>
              <a:srgbClr val="D891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2" name="îŝļide">
              <a:extLst>
                <a:ext uri="{FF2B5EF4-FFF2-40B4-BE49-F238E27FC236}">
                  <a16:creationId xmlns:a16="http://schemas.microsoft.com/office/drawing/2014/main" id="{004C0394-25D3-46E2-BF47-046DE24CCD8D}"/>
                </a:ext>
              </a:extLst>
            </p:cNvPr>
            <p:cNvSpPr/>
            <p:nvPr/>
          </p:nvSpPr>
          <p:spPr bwMode="auto">
            <a:xfrm>
              <a:off x="6667501" y="4025901"/>
              <a:ext cx="214313" cy="485775"/>
            </a:xfrm>
            <a:custGeom>
              <a:avLst/>
              <a:gdLst>
                <a:gd name="T0" fmla="*/ 3 w 36"/>
                <a:gd name="T1" fmla="*/ 0 h 82"/>
                <a:gd name="T2" fmla="*/ 14 w 36"/>
                <a:gd name="T3" fmla="*/ 2 h 82"/>
                <a:gd name="T4" fmla="*/ 36 w 36"/>
                <a:gd name="T5" fmla="*/ 30 h 82"/>
                <a:gd name="T6" fmla="*/ 28 w 36"/>
                <a:gd name="T7" fmla="*/ 47 h 82"/>
                <a:gd name="T8" fmla="*/ 34 w 36"/>
                <a:gd name="T9" fmla="*/ 67 h 82"/>
                <a:gd name="T10" fmla="*/ 34 w 36"/>
                <a:gd name="T11" fmla="*/ 82 h 82"/>
                <a:gd name="T12" fmla="*/ 12 w 36"/>
                <a:gd name="T13" fmla="*/ 82 h 82"/>
                <a:gd name="T14" fmla="*/ 12 w 36"/>
                <a:gd name="T15" fmla="*/ 57 h 82"/>
                <a:gd name="T16" fmla="*/ 0 w 36"/>
                <a:gd name="T17" fmla="*/ 7 h 82"/>
                <a:gd name="T18" fmla="*/ 3 w 36"/>
                <a:gd name="T1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82">
                  <a:moveTo>
                    <a:pt x="3" y="0"/>
                  </a:moveTo>
                  <a:cubicBezTo>
                    <a:pt x="14" y="2"/>
                    <a:pt x="14" y="2"/>
                    <a:pt x="14" y="2"/>
                  </a:cubicBezTo>
                  <a:cubicBezTo>
                    <a:pt x="20" y="12"/>
                    <a:pt x="28" y="22"/>
                    <a:pt x="36" y="30"/>
                  </a:cubicBezTo>
                  <a:cubicBezTo>
                    <a:pt x="32" y="36"/>
                    <a:pt x="29" y="42"/>
                    <a:pt x="28" y="47"/>
                  </a:cubicBezTo>
                  <a:cubicBezTo>
                    <a:pt x="26" y="61"/>
                    <a:pt x="34" y="67"/>
                    <a:pt x="34" y="67"/>
                  </a:cubicBezTo>
                  <a:cubicBezTo>
                    <a:pt x="34" y="82"/>
                    <a:pt x="34" y="82"/>
                    <a:pt x="34" y="82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2"/>
                    <a:pt x="3" y="0"/>
                  </a:cubicBezTo>
                </a:path>
              </a:pathLst>
            </a:custGeom>
            <a:solidFill>
              <a:srgbClr val="EEA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3" name="îṧlïďê">
              <a:extLst>
                <a:ext uri="{FF2B5EF4-FFF2-40B4-BE49-F238E27FC236}">
                  <a16:creationId xmlns:a16="http://schemas.microsoft.com/office/drawing/2014/main" id="{EC48E734-C985-4E97-BA3A-72CBBF0CEE05}"/>
                </a:ext>
              </a:extLst>
            </p:cNvPr>
            <p:cNvSpPr/>
            <p:nvPr/>
          </p:nvSpPr>
          <p:spPr bwMode="auto">
            <a:xfrm>
              <a:off x="6673851" y="3806826"/>
              <a:ext cx="338138" cy="331788"/>
            </a:xfrm>
            <a:custGeom>
              <a:avLst/>
              <a:gdLst>
                <a:gd name="T0" fmla="*/ 4 w 57"/>
                <a:gd name="T1" fmla="*/ 19 h 56"/>
                <a:gd name="T2" fmla="*/ 37 w 57"/>
                <a:gd name="T3" fmla="*/ 53 h 56"/>
                <a:gd name="T4" fmla="*/ 50 w 57"/>
                <a:gd name="T5" fmla="*/ 53 h 56"/>
                <a:gd name="T6" fmla="*/ 54 w 57"/>
                <a:gd name="T7" fmla="*/ 49 h 56"/>
                <a:gd name="T8" fmla="*/ 54 w 57"/>
                <a:gd name="T9" fmla="*/ 36 h 56"/>
                <a:gd name="T10" fmla="*/ 22 w 57"/>
                <a:gd name="T11" fmla="*/ 5 h 56"/>
                <a:gd name="T12" fmla="*/ 5 w 57"/>
                <a:gd name="T13" fmla="*/ 5 h 56"/>
                <a:gd name="T14" fmla="*/ 3 w 57"/>
                <a:gd name="T15" fmla="*/ 7 h 56"/>
                <a:gd name="T16" fmla="*/ 4 w 57"/>
                <a:gd name="T17" fmla="*/ 1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56">
                  <a:moveTo>
                    <a:pt x="4" y="19"/>
                  </a:moveTo>
                  <a:cubicBezTo>
                    <a:pt x="37" y="53"/>
                    <a:pt x="37" y="53"/>
                    <a:pt x="37" y="53"/>
                  </a:cubicBezTo>
                  <a:cubicBezTo>
                    <a:pt x="41" y="56"/>
                    <a:pt x="47" y="56"/>
                    <a:pt x="50" y="53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7" y="45"/>
                    <a:pt x="57" y="40"/>
                    <a:pt x="54" y="3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17" y="0"/>
                    <a:pt x="10" y="0"/>
                    <a:pt x="5" y="5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0" y="10"/>
                    <a:pt x="0" y="16"/>
                    <a:pt x="4" y="19"/>
                  </a:cubicBezTo>
                </a:path>
              </a:pathLst>
            </a:custGeom>
            <a:solidFill>
              <a:srgbClr val="ED9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4" name="iṣlïḓe">
              <a:extLst>
                <a:ext uri="{FF2B5EF4-FFF2-40B4-BE49-F238E27FC236}">
                  <a16:creationId xmlns:a16="http://schemas.microsoft.com/office/drawing/2014/main" id="{9567BF9C-1BE5-4C56-A62F-696C946DDF78}"/>
                </a:ext>
              </a:extLst>
            </p:cNvPr>
            <p:cNvSpPr/>
            <p:nvPr/>
          </p:nvSpPr>
          <p:spPr bwMode="auto">
            <a:xfrm>
              <a:off x="6869113" y="4002088"/>
              <a:ext cx="119063" cy="112713"/>
            </a:xfrm>
            <a:custGeom>
              <a:avLst/>
              <a:gdLst>
                <a:gd name="T0" fmla="*/ 10 w 20"/>
                <a:gd name="T1" fmla="*/ 0 h 19"/>
                <a:gd name="T2" fmla="*/ 3 w 20"/>
                <a:gd name="T3" fmla="*/ 3 h 19"/>
                <a:gd name="T4" fmla="*/ 3 w 20"/>
                <a:gd name="T5" fmla="*/ 16 h 19"/>
                <a:gd name="T6" fmla="*/ 10 w 20"/>
                <a:gd name="T7" fmla="*/ 19 h 19"/>
                <a:gd name="T8" fmla="*/ 17 w 20"/>
                <a:gd name="T9" fmla="*/ 16 h 19"/>
                <a:gd name="T10" fmla="*/ 17 w 20"/>
                <a:gd name="T11" fmla="*/ 3 h 19"/>
                <a:gd name="T12" fmla="*/ 10 w 20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10" y="0"/>
                  </a:moveTo>
                  <a:cubicBezTo>
                    <a:pt x="8" y="0"/>
                    <a:pt x="5" y="1"/>
                    <a:pt x="3" y="3"/>
                  </a:cubicBezTo>
                  <a:cubicBezTo>
                    <a:pt x="0" y="6"/>
                    <a:pt x="0" y="12"/>
                    <a:pt x="3" y="16"/>
                  </a:cubicBezTo>
                  <a:cubicBezTo>
                    <a:pt x="5" y="18"/>
                    <a:pt x="8" y="19"/>
                    <a:pt x="10" y="19"/>
                  </a:cubicBezTo>
                  <a:cubicBezTo>
                    <a:pt x="12" y="19"/>
                    <a:pt x="15" y="18"/>
                    <a:pt x="17" y="16"/>
                  </a:cubicBezTo>
                  <a:cubicBezTo>
                    <a:pt x="20" y="12"/>
                    <a:pt x="20" y="6"/>
                    <a:pt x="17" y="3"/>
                  </a:cubicBezTo>
                  <a:cubicBezTo>
                    <a:pt x="15" y="1"/>
                    <a:pt x="12" y="0"/>
                    <a:pt x="10" y="0"/>
                  </a:cubicBezTo>
                </a:path>
              </a:pathLst>
            </a:custGeom>
            <a:solidFill>
              <a:srgbClr val="EBB6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5" name="išľiḑe">
              <a:extLst>
                <a:ext uri="{FF2B5EF4-FFF2-40B4-BE49-F238E27FC236}">
                  <a16:creationId xmlns:a16="http://schemas.microsoft.com/office/drawing/2014/main" id="{80E08A60-09BE-45AB-9DE4-95E47EF8501A}"/>
                </a:ext>
              </a:extLst>
            </p:cNvPr>
            <p:cNvSpPr/>
            <p:nvPr/>
          </p:nvSpPr>
          <p:spPr bwMode="auto">
            <a:xfrm>
              <a:off x="6881813" y="3713163"/>
              <a:ext cx="134938" cy="130175"/>
            </a:xfrm>
            <a:custGeom>
              <a:avLst/>
              <a:gdLst>
                <a:gd name="T0" fmla="*/ 10 w 23"/>
                <a:gd name="T1" fmla="*/ 0 h 22"/>
                <a:gd name="T2" fmla="*/ 1 w 23"/>
                <a:gd name="T3" fmla="*/ 8 h 22"/>
                <a:gd name="T4" fmla="*/ 1 w 23"/>
                <a:gd name="T5" fmla="*/ 11 h 22"/>
                <a:gd name="T6" fmla="*/ 9 w 23"/>
                <a:gd name="T7" fmla="*/ 22 h 22"/>
                <a:gd name="T8" fmla="*/ 12 w 23"/>
                <a:gd name="T9" fmla="*/ 22 h 22"/>
                <a:gd name="T10" fmla="*/ 13 w 23"/>
                <a:gd name="T11" fmla="*/ 22 h 22"/>
                <a:gd name="T12" fmla="*/ 22 w 23"/>
                <a:gd name="T13" fmla="*/ 14 h 22"/>
                <a:gd name="T14" fmla="*/ 23 w 23"/>
                <a:gd name="T15" fmla="*/ 11 h 22"/>
                <a:gd name="T16" fmla="*/ 15 w 23"/>
                <a:gd name="T17" fmla="*/ 1 h 22"/>
                <a:gd name="T18" fmla="*/ 11 w 23"/>
                <a:gd name="T19" fmla="*/ 0 h 22"/>
                <a:gd name="T20" fmla="*/ 10 w 23"/>
                <a:gd name="T2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22">
                  <a:moveTo>
                    <a:pt x="10" y="0"/>
                  </a:moveTo>
                  <a:cubicBezTo>
                    <a:pt x="6" y="0"/>
                    <a:pt x="2" y="4"/>
                    <a:pt x="1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7"/>
                    <a:pt x="4" y="21"/>
                    <a:pt x="9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3" y="22"/>
                    <a:pt x="13" y="22"/>
                  </a:cubicBezTo>
                  <a:cubicBezTo>
                    <a:pt x="18" y="22"/>
                    <a:pt x="22" y="19"/>
                    <a:pt x="22" y="14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6"/>
                    <a:pt x="20" y="1"/>
                    <a:pt x="15" y="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0" y="0"/>
                  </a:cubicBezTo>
                </a:path>
              </a:pathLst>
            </a:custGeom>
            <a:solidFill>
              <a:srgbClr val="DDAC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6" name="iṡļíḋè">
              <a:extLst>
                <a:ext uri="{FF2B5EF4-FFF2-40B4-BE49-F238E27FC236}">
                  <a16:creationId xmlns:a16="http://schemas.microsoft.com/office/drawing/2014/main" id="{F8B66C92-ECFB-4172-8592-83751F101F4A}"/>
                </a:ext>
              </a:extLst>
            </p:cNvPr>
            <p:cNvSpPr/>
            <p:nvPr/>
          </p:nvSpPr>
          <p:spPr bwMode="auto">
            <a:xfrm>
              <a:off x="6708776" y="4132263"/>
              <a:ext cx="338138" cy="201613"/>
            </a:xfrm>
            <a:custGeom>
              <a:avLst/>
              <a:gdLst>
                <a:gd name="T0" fmla="*/ 57 w 57"/>
                <a:gd name="T1" fmla="*/ 0 h 34"/>
                <a:gd name="T2" fmla="*/ 44 w 57"/>
                <a:gd name="T3" fmla="*/ 22 h 34"/>
                <a:gd name="T4" fmla="*/ 18 w 57"/>
                <a:gd name="T5" fmla="*/ 29 h 34"/>
                <a:gd name="T6" fmla="*/ 12 w 57"/>
                <a:gd name="T7" fmla="*/ 26 h 34"/>
                <a:gd name="T8" fmla="*/ 5 w 57"/>
                <a:gd name="T9" fmla="*/ 0 h 34"/>
                <a:gd name="T10" fmla="*/ 57 w 57"/>
                <a:gd name="T1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34">
                  <a:moveTo>
                    <a:pt x="57" y="0"/>
                  </a:moveTo>
                  <a:cubicBezTo>
                    <a:pt x="44" y="22"/>
                    <a:pt x="44" y="22"/>
                    <a:pt x="44" y="22"/>
                  </a:cubicBezTo>
                  <a:cubicBezTo>
                    <a:pt x="38" y="31"/>
                    <a:pt x="27" y="34"/>
                    <a:pt x="18" y="29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3" y="20"/>
                    <a:pt x="0" y="9"/>
                    <a:pt x="5" y="0"/>
                  </a:cubicBezTo>
                  <a:cubicBezTo>
                    <a:pt x="57" y="0"/>
                    <a:pt x="57" y="0"/>
                    <a:pt x="57" y="0"/>
                  </a:cubicBezTo>
                </a:path>
              </a:pathLst>
            </a:custGeom>
            <a:solidFill>
              <a:srgbClr val="E7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7" name="ïSḷïḑé">
              <a:extLst>
                <a:ext uri="{FF2B5EF4-FFF2-40B4-BE49-F238E27FC236}">
                  <a16:creationId xmlns:a16="http://schemas.microsoft.com/office/drawing/2014/main" id="{074E0FD6-012E-4DA2-BFE6-4CD2AC263539}"/>
                </a:ext>
              </a:extLst>
            </p:cNvPr>
            <p:cNvSpPr/>
            <p:nvPr/>
          </p:nvSpPr>
          <p:spPr bwMode="auto">
            <a:xfrm>
              <a:off x="6656388" y="3973513"/>
              <a:ext cx="290513" cy="288925"/>
            </a:xfrm>
            <a:custGeom>
              <a:avLst/>
              <a:gdLst>
                <a:gd name="T0" fmla="*/ 4 w 49"/>
                <a:gd name="T1" fmla="*/ 21 h 49"/>
                <a:gd name="T2" fmla="*/ 28 w 49"/>
                <a:gd name="T3" fmla="*/ 44 h 49"/>
                <a:gd name="T4" fmla="*/ 44 w 49"/>
                <a:gd name="T5" fmla="*/ 44 h 49"/>
                <a:gd name="T6" fmla="*/ 44 w 49"/>
                <a:gd name="T7" fmla="*/ 27 h 49"/>
                <a:gd name="T8" fmla="*/ 21 w 49"/>
                <a:gd name="T9" fmla="*/ 4 h 49"/>
                <a:gd name="T10" fmla="*/ 4 w 49"/>
                <a:gd name="T11" fmla="*/ 5 h 49"/>
                <a:gd name="T12" fmla="*/ 4 w 49"/>
                <a:gd name="T13" fmla="*/ 2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49">
                  <a:moveTo>
                    <a:pt x="4" y="21"/>
                  </a:moveTo>
                  <a:cubicBezTo>
                    <a:pt x="28" y="44"/>
                    <a:pt x="28" y="44"/>
                    <a:pt x="28" y="44"/>
                  </a:cubicBezTo>
                  <a:cubicBezTo>
                    <a:pt x="32" y="49"/>
                    <a:pt x="40" y="49"/>
                    <a:pt x="44" y="44"/>
                  </a:cubicBezTo>
                  <a:cubicBezTo>
                    <a:pt x="49" y="39"/>
                    <a:pt x="49" y="32"/>
                    <a:pt x="44" y="27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6" y="0"/>
                    <a:pt x="9" y="0"/>
                    <a:pt x="4" y="5"/>
                  </a:cubicBezTo>
                  <a:cubicBezTo>
                    <a:pt x="0" y="9"/>
                    <a:pt x="0" y="16"/>
                    <a:pt x="4" y="21"/>
                  </a:cubicBezTo>
                </a:path>
              </a:pathLst>
            </a:custGeom>
            <a:solidFill>
              <a:srgbClr val="ED9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8" name="ïśļíde">
              <a:extLst>
                <a:ext uri="{FF2B5EF4-FFF2-40B4-BE49-F238E27FC236}">
                  <a16:creationId xmlns:a16="http://schemas.microsoft.com/office/drawing/2014/main" id="{F6C1C969-F306-4220-8D6C-4C17DAD7FB8D}"/>
                </a:ext>
              </a:extLst>
            </p:cNvPr>
            <p:cNvSpPr/>
            <p:nvPr/>
          </p:nvSpPr>
          <p:spPr bwMode="auto">
            <a:xfrm>
              <a:off x="6804026" y="4127501"/>
              <a:ext cx="119063" cy="111125"/>
            </a:xfrm>
            <a:custGeom>
              <a:avLst/>
              <a:gdLst>
                <a:gd name="T0" fmla="*/ 10 w 20"/>
                <a:gd name="T1" fmla="*/ 0 h 19"/>
                <a:gd name="T2" fmla="*/ 3 w 20"/>
                <a:gd name="T3" fmla="*/ 3 h 19"/>
                <a:gd name="T4" fmla="*/ 4 w 20"/>
                <a:gd name="T5" fmla="*/ 16 h 19"/>
                <a:gd name="T6" fmla="*/ 10 w 20"/>
                <a:gd name="T7" fmla="*/ 19 h 19"/>
                <a:gd name="T8" fmla="*/ 17 w 20"/>
                <a:gd name="T9" fmla="*/ 16 h 19"/>
                <a:gd name="T10" fmla="*/ 17 w 20"/>
                <a:gd name="T11" fmla="*/ 3 h 19"/>
                <a:gd name="T12" fmla="*/ 10 w 20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10" y="0"/>
                  </a:moveTo>
                  <a:cubicBezTo>
                    <a:pt x="8" y="0"/>
                    <a:pt x="5" y="1"/>
                    <a:pt x="3" y="3"/>
                  </a:cubicBezTo>
                  <a:cubicBezTo>
                    <a:pt x="0" y="7"/>
                    <a:pt x="0" y="13"/>
                    <a:pt x="4" y="16"/>
                  </a:cubicBezTo>
                  <a:cubicBezTo>
                    <a:pt x="5" y="18"/>
                    <a:pt x="8" y="19"/>
                    <a:pt x="10" y="19"/>
                  </a:cubicBezTo>
                  <a:cubicBezTo>
                    <a:pt x="13" y="19"/>
                    <a:pt x="15" y="18"/>
                    <a:pt x="17" y="16"/>
                  </a:cubicBezTo>
                  <a:cubicBezTo>
                    <a:pt x="20" y="13"/>
                    <a:pt x="20" y="7"/>
                    <a:pt x="17" y="3"/>
                  </a:cubicBezTo>
                  <a:cubicBezTo>
                    <a:pt x="15" y="1"/>
                    <a:pt x="13" y="0"/>
                    <a:pt x="10" y="0"/>
                  </a:cubicBezTo>
                </a:path>
              </a:pathLst>
            </a:custGeom>
            <a:solidFill>
              <a:srgbClr val="EBB6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9" name="í$ļidê">
              <a:extLst>
                <a:ext uri="{FF2B5EF4-FFF2-40B4-BE49-F238E27FC236}">
                  <a16:creationId xmlns:a16="http://schemas.microsoft.com/office/drawing/2014/main" id="{3C1D73B5-825D-454A-AB23-8CB0824F6AF1}"/>
                </a:ext>
              </a:extLst>
            </p:cNvPr>
            <p:cNvSpPr/>
            <p:nvPr/>
          </p:nvSpPr>
          <p:spPr bwMode="auto">
            <a:xfrm>
              <a:off x="6010276" y="2387601"/>
              <a:ext cx="450850" cy="533400"/>
            </a:xfrm>
            <a:custGeom>
              <a:avLst/>
              <a:gdLst>
                <a:gd name="T0" fmla="*/ 284 w 284"/>
                <a:gd name="T1" fmla="*/ 75 h 336"/>
                <a:gd name="T2" fmla="*/ 179 w 284"/>
                <a:gd name="T3" fmla="*/ 0 h 336"/>
                <a:gd name="T4" fmla="*/ 0 w 284"/>
                <a:gd name="T5" fmla="*/ 235 h 336"/>
                <a:gd name="T6" fmla="*/ 138 w 284"/>
                <a:gd name="T7" fmla="*/ 336 h 336"/>
                <a:gd name="T8" fmla="*/ 284 w 284"/>
                <a:gd name="T9" fmla="*/ 75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336">
                  <a:moveTo>
                    <a:pt x="284" y="75"/>
                  </a:moveTo>
                  <a:lnTo>
                    <a:pt x="179" y="0"/>
                  </a:lnTo>
                  <a:lnTo>
                    <a:pt x="0" y="235"/>
                  </a:lnTo>
                  <a:lnTo>
                    <a:pt x="138" y="336"/>
                  </a:lnTo>
                  <a:lnTo>
                    <a:pt x="284" y="75"/>
                  </a:lnTo>
                  <a:close/>
                </a:path>
              </a:pathLst>
            </a:custGeom>
            <a:solidFill>
              <a:srgbClr val="576D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0" name="iş1îḍê">
              <a:extLst>
                <a:ext uri="{FF2B5EF4-FFF2-40B4-BE49-F238E27FC236}">
                  <a16:creationId xmlns:a16="http://schemas.microsoft.com/office/drawing/2014/main" id="{06163F90-706B-4C41-8335-307D41106A86}"/>
                </a:ext>
              </a:extLst>
            </p:cNvPr>
            <p:cNvSpPr/>
            <p:nvPr/>
          </p:nvSpPr>
          <p:spPr bwMode="auto">
            <a:xfrm>
              <a:off x="6970713" y="3051176"/>
              <a:ext cx="698500" cy="738188"/>
            </a:xfrm>
            <a:custGeom>
              <a:avLst/>
              <a:gdLst>
                <a:gd name="T0" fmla="*/ 440 w 440"/>
                <a:gd name="T1" fmla="*/ 201 h 465"/>
                <a:gd name="T2" fmla="*/ 227 w 440"/>
                <a:gd name="T3" fmla="*/ 0 h 465"/>
                <a:gd name="T4" fmla="*/ 0 w 440"/>
                <a:gd name="T5" fmla="*/ 320 h 465"/>
                <a:gd name="T6" fmla="*/ 265 w 440"/>
                <a:gd name="T7" fmla="*/ 465 h 465"/>
                <a:gd name="T8" fmla="*/ 440 w 440"/>
                <a:gd name="T9" fmla="*/ 201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465">
                  <a:moveTo>
                    <a:pt x="440" y="201"/>
                  </a:moveTo>
                  <a:lnTo>
                    <a:pt x="227" y="0"/>
                  </a:lnTo>
                  <a:lnTo>
                    <a:pt x="0" y="320"/>
                  </a:lnTo>
                  <a:lnTo>
                    <a:pt x="265" y="465"/>
                  </a:lnTo>
                  <a:lnTo>
                    <a:pt x="440" y="201"/>
                  </a:lnTo>
                  <a:close/>
                </a:path>
              </a:pathLst>
            </a:custGeom>
            <a:solidFill>
              <a:srgbClr val="576D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1" name="íṩ1ídé">
              <a:extLst>
                <a:ext uri="{FF2B5EF4-FFF2-40B4-BE49-F238E27FC236}">
                  <a16:creationId xmlns:a16="http://schemas.microsoft.com/office/drawing/2014/main" id="{8FD07CDA-76B3-4943-8EB6-AADDDE6CC9CF}"/>
                </a:ext>
              </a:extLst>
            </p:cNvPr>
            <p:cNvSpPr/>
            <p:nvPr/>
          </p:nvSpPr>
          <p:spPr bwMode="auto">
            <a:xfrm>
              <a:off x="5945188" y="2139951"/>
              <a:ext cx="1385888" cy="1419225"/>
            </a:xfrm>
            <a:custGeom>
              <a:avLst/>
              <a:gdLst>
                <a:gd name="T0" fmla="*/ 873 w 873"/>
                <a:gd name="T1" fmla="*/ 574 h 894"/>
                <a:gd name="T2" fmla="*/ 508 w 873"/>
                <a:gd name="T3" fmla="*/ 0 h 894"/>
                <a:gd name="T4" fmla="*/ 0 w 873"/>
                <a:gd name="T5" fmla="*/ 704 h 894"/>
                <a:gd name="T6" fmla="*/ 646 w 873"/>
                <a:gd name="T7" fmla="*/ 894 h 894"/>
                <a:gd name="T8" fmla="*/ 873 w 873"/>
                <a:gd name="T9" fmla="*/ 574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3" h="894">
                  <a:moveTo>
                    <a:pt x="873" y="574"/>
                  </a:moveTo>
                  <a:lnTo>
                    <a:pt x="508" y="0"/>
                  </a:lnTo>
                  <a:lnTo>
                    <a:pt x="0" y="704"/>
                  </a:lnTo>
                  <a:lnTo>
                    <a:pt x="646" y="894"/>
                  </a:lnTo>
                  <a:lnTo>
                    <a:pt x="873" y="574"/>
                  </a:lnTo>
                  <a:close/>
                </a:path>
              </a:pathLst>
            </a:custGeom>
            <a:solidFill>
              <a:srgbClr val="E7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2" name="î$ļïdê">
              <a:extLst>
                <a:ext uri="{FF2B5EF4-FFF2-40B4-BE49-F238E27FC236}">
                  <a16:creationId xmlns:a16="http://schemas.microsoft.com/office/drawing/2014/main" id="{FB8CCE28-389A-467D-ACB2-1BFC14ED7D41}"/>
                </a:ext>
              </a:extLst>
            </p:cNvPr>
            <p:cNvSpPr/>
            <p:nvPr/>
          </p:nvSpPr>
          <p:spPr bwMode="auto">
            <a:xfrm>
              <a:off x="5886451" y="2092326"/>
              <a:ext cx="923925" cy="1212850"/>
            </a:xfrm>
            <a:custGeom>
              <a:avLst/>
              <a:gdLst>
                <a:gd name="T0" fmla="*/ 74 w 582"/>
                <a:gd name="T1" fmla="*/ 764 h 764"/>
                <a:gd name="T2" fmla="*/ 582 w 582"/>
                <a:gd name="T3" fmla="*/ 56 h 764"/>
                <a:gd name="T4" fmla="*/ 507 w 582"/>
                <a:gd name="T5" fmla="*/ 0 h 764"/>
                <a:gd name="T6" fmla="*/ 0 w 582"/>
                <a:gd name="T7" fmla="*/ 708 h 764"/>
                <a:gd name="T8" fmla="*/ 74 w 582"/>
                <a:gd name="T9" fmla="*/ 764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2" h="764">
                  <a:moveTo>
                    <a:pt x="74" y="764"/>
                  </a:moveTo>
                  <a:lnTo>
                    <a:pt x="582" y="56"/>
                  </a:lnTo>
                  <a:lnTo>
                    <a:pt x="507" y="0"/>
                  </a:lnTo>
                  <a:lnTo>
                    <a:pt x="0" y="708"/>
                  </a:lnTo>
                  <a:lnTo>
                    <a:pt x="74" y="764"/>
                  </a:lnTo>
                  <a:close/>
                </a:path>
              </a:pathLst>
            </a:custGeom>
            <a:solidFill>
              <a:srgbClr val="2244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3" name="íS1îďè">
              <a:extLst>
                <a:ext uri="{FF2B5EF4-FFF2-40B4-BE49-F238E27FC236}">
                  <a16:creationId xmlns:a16="http://schemas.microsoft.com/office/drawing/2014/main" id="{C6D2F1B1-F7D9-4D2B-83D3-A8C03DA0D6CA}"/>
                </a:ext>
              </a:extLst>
            </p:cNvPr>
            <p:cNvSpPr/>
            <p:nvPr/>
          </p:nvSpPr>
          <p:spPr bwMode="auto">
            <a:xfrm>
              <a:off x="7278688" y="3281363"/>
              <a:ext cx="492125" cy="573088"/>
            </a:xfrm>
            <a:custGeom>
              <a:avLst/>
              <a:gdLst>
                <a:gd name="T0" fmla="*/ 0 w 310"/>
                <a:gd name="T1" fmla="*/ 290 h 361"/>
                <a:gd name="T2" fmla="*/ 101 w 310"/>
                <a:gd name="T3" fmla="*/ 361 h 361"/>
                <a:gd name="T4" fmla="*/ 310 w 310"/>
                <a:gd name="T5" fmla="*/ 71 h 361"/>
                <a:gd name="T6" fmla="*/ 209 w 310"/>
                <a:gd name="T7" fmla="*/ 0 h 361"/>
                <a:gd name="T8" fmla="*/ 0 w 310"/>
                <a:gd name="T9" fmla="*/ 290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361">
                  <a:moveTo>
                    <a:pt x="0" y="290"/>
                  </a:moveTo>
                  <a:lnTo>
                    <a:pt x="101" y="361"/>
                  </a:lnTo>
                  <a:lnTo>
                    <a:pt x="310" y="71"/>
                  </a:lnTo>
                  <a:lnTo>
                    <a:pt x="209" y="0"/>
                  </a:lnTo>
                  <a:lnTo>
                    <a:pt x="0" y="290"/>
                  </a:lnTo>
                  <a:close/>
                </a:path>
              </a:pathLst>
            </a:custGeom>
            <a:solidFill>
              <a:srgbClr val="2244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4" name="íṧḷiḑè">
              <a:extLst>
                <a:ext uri="{FF2B5EF4-FFF2-40B4-BE49-F238E27FC236}">
                  <a16:creationId xmlns:a16="http://schemas.microsoft.com/office/drawing/2014/main" id="{1C5C10BF-EF49-4674-9770-534F84B4C19C}"/>
                </a:ext>
              </a:extLst>
            </p:cNvPr>
            <p:cNvSpPr/>
            <p:nvPr/>
          </p:nvSpPr>
          <p:spPr bwMode="auto">
            <a:xfrm>
              <a:off x="5240338" y="1897063"/>
              <a:ext cx="609600" cy="466725"/>
            </a:xfrm>
            <a:custGeom>
              <a:avLst/>
              <a:gdLst>
                <a:gd name="T0" fmla="*/ 384 w 384"/>
                <a:gd name="T1" fmla="*/ 257 h 294"/>
                <a:gd name="T2" fmla="*/ 358 w 384"/>
                <a:gd name="T3" fmla="*/ 294 h 294"/>
                <a:gd name="T4" fmla="*/ 0 w 384"/>
                <a:gd name="T5" fmla="*/ 86 h 294"/>
                <a:gd name="T6" fmla="*/ 78 w 384"/>
                <a:gd name="T7" fmla="*/ 0 h 294"/>
                <a:gd name="T8" fmla="*/ 384 w 384"/>
                <a:gd name="T9" fmla="*/ 257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4" h="294">
                  <a:moveTo>
                    <a:pt x="384" y="257"/>
                  </a:moveTo>
                  <a:lnTo>
                    <a:pt x="358" y="294"/>
                  </a:lnTo>
                  <a:lnTo>
                    <a:pt x="0" y="86"/>
                  </a:lnTo>
                  <a:lnTo>
                    <a:pt x="78" y="0"/>
                  </a:lnTo>
                  <a:lnTo>
                    <a:pt x="384" y="257"/>
                  </a:lnTo>
                  <a:close/>
                </a:path>
              </a:pathLst>
            </a:custGeom>
            <a:solidFill>
              <a:srgbClr val="2244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5" name="îšlîḋè">
              <a:extLst>
                <a:ext uri="{FF2B5EF4-FFF2-40B4-BE49-F238E27FC236}">
                  <a16:creationId xmlns:a16="http://schemas.microsoft.com/office/drawing/2014/main" id="{3E553934-1A37-4656-86FD-6181E58C2EDD}"/>
                </a:ext>
              </a:extLst>
            </p:cNvPr>
            <p:cNvSpPr/>
            <p:nvPr/>
          </p:nvSpPr>
          <p:spPr bwMode="auto">
            <a:xfrm>
              <a:off x="5026026" y="2459038"/>
              <a:ext cx="663575" cy="260350"/>
            </a:xfrm>
            <a:custGeom>
              <a:avLst/>
              <a:gdLst>
                <a:gd name="T0" fmla="*/ 418 w 418"/>
                <a:gd name="T1" fmla="*/ 123 h 164"/>
                <a:gd name="T2" fmla="*/ 411 w 418"/>
                <a:gd name="T3" fmla="*/ 164 h 164"/>
                <a:gd name="T4" fmla="*/ 0 w 418"/>
                <a:gd name="T5" fmla="*/ 112 h 164"/>
                <a:gd name="T6" fmla="*/ 38 w 418"/>
                <a:gd name="T7" fmla="*/ 0 h 164"/>
                <a:gd name="T8" fmla="*/ 418 w 418"/>
                <a:gd name="T9" fmla="*/ 123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8" h="164">
                  <a:moveTo>
                    <a:pt x="418" y="123"/>
                  </a:moveTo>
                  <a:lnTo>
                    <a:pt x="411" y="164"/>
                  </a:lnTo>
                  <a:lnTo>
                    <a:pt x="0" y="112"/>
                  </a:lnTo>
                  <a:lnTo>
                    <a:pt x="38" y="0"/>
                  </a:lnTo>
                  <a:lnTo>
                    <a:pt x="418" y="123"/>
                  </a:lnTo>
                  <a:close/>
                </a:path>
              </a:pathLst>
            </a:custGeom>
            <a:solidFill>
              <a:srgbClr val="2244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6" name="ísļïḑe">
              <a:extLst>
                <a:ext uri="{FF2B5EF4-FFF2-40B4-BE49-F238E27FC236}">
                  <a16:creationId xmlns:a16="http://schemas.microsoft.com/office/drawing/2014/main" id="{13FEE4CD-0831-4322-B9E6-5A5772819A65}"/>
                </a:ext>
              </a:extLst>
            </p:cNvPr>
            <p:cNvSpPr/>
            <p:nvPr/>
          </p:nvSpPr>
          <p:spPr bwMode="auto">
            <a:xfrm>
              <a:off x="5726113" y="1536701"/>
              <a:ext cx="444500" cy="650875"/>
            </a:xfrm>
            <a:custGeom>
              <a:avLst/>
              <a:gdLst>
                <a:gd name="T0" fmla="*/ 280 w 280"/>
                <a:gd name="T1" fmla="*/ 387 h 410"/>
                <a:gd name="T2" fmla="*/ 246 w 280"/>
                <a:gd name="T3" fmla="*/ 410 h 410"/>
                <a:gd name="T4" fmla="*/ 0 w 280"/>
                <a:gd name="T5" fmla="*/ 78 h 410"/>
                <a:gd name="T6" fmla="*/ 97 w 280"/>
                <a:gd name="T7" fmla="*/ 0 h 410"/>
                <a:gd name="T8" fmla="*/ 280 w 280"/>
                <a:gd name="T9" fmla="*/ 387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410">
                  <a:moveTo>
                    <a:pt x="280" y="387"/>
                  </a:moveTo>
                  <a:lnTo>
                    <a:pt x="246" y="410"/>
                  </a:lnTo>
                  <a:lnTo>
                    <a:pt x="0" y="78"/>
                  </a:lnTo>
                  <a:lnTo>
                    <a:pt x="97" y="0"/>
                  </a:lnTo>
                  <a:lnTo>
                    <a:pt x="280" y="387"/>
                  </a:lnTo>
                  <a:close/>
                </a:path>
              </a:pathLst>
            </a:custGeom>
            <a:solidFill>
              <a:srgbClr val="2244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7" name="îṩlïḓê">
              <a:extLst>
                <a:ext uri="{FF2B5EF4-FFF2-40B4-BE49-F238E27FC236}">
                  <a16:creationId xmlns:a16="http://schemas.microsoft.com/office/drawing/2014/main" id="{670D2AA4-34E5-432B-895C-C2A7EE37B5BF}"/>
                </a:ext>
              </a:extLst>
            </p:cNvPr>
            <p:cNvSpPr/>
            <p:nvPr/>
          </p:nvSpPr>
          <p:spPr bwMode="auto">
            <a:xfrm>
              <a:off x="6691313" y="4452938"/>
              <a:ext cx="403225" cy="100013"/>
            </a:xfrm>
            <a:prstGeom prst="rect">
              <a:avLst/>
            </a:prstGeom>
            <a:solidFill>
              <a:srgbClr val="E7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8" name="îṥlîďe">
              <a:extLst>
                <a:ext uri="{FF2B5EF4-FFF2-40B4-BE49-F238E27FC236}">
                  <a16:creationId xmlns:a16="http://schemas.microsoft.com/office/drawing/2014/main" id="{B3000F7F-024A-4D95-97FF-331776345BD6}"/>
                </a:ext>
              </a:extLst>
            </p:cNvPr>
            <p:cNvSpPr/>
            <p:nvPr/>
          </p:nvSpPr>
          <p:spPr bwMode="auto">
            <a:xfrm>
              <a:off x="6667501" y="4505326"/>
              <a:ext cx="444500" cy="123825"/>
            </a:xfrm>
            <a:prstGeom prst="rect">
              <a:avLst/>
            </a:prstGeom>
            <a:solidFill>
              <a:srgbClr val="2244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9" name="îṥḻîḋé">
              <a:extLst>
                <a:ext uri="{FF2B5EF4-FFF2-40B4-BE49-F238E27FC236}">
                  <a16:creationId xmlns:a16="http://schemas.microsoft.com/office/drawing/2014/main" id="{60A278E0-AC60-4965-A0D0-F4E01DDAC603}"/>
                </a:ext>
              </a:extLst>
            </p:cNvPr>
            <p:cNvSpPr/>
            <p:nvPr/>
          </p:nvSpPr>
          <p:spPr bwMode="auto">
            <a:xfrm>
              <a:off x="6756401" y="1630363"/>
              <a:ext cx="457200" cy="431800"/>
            </a:xfrm>
            <a:custGeom>
              <a:avLst/>
              <a:gdLst>
                <a:gd name="T0" fmla="*/ 77 w 77"/>
                <a:gd name="T1" fmla="*/ 35 h 73"/>
                <a:gd name="T2" fmla="*/ 60 w 77"/>
                <a:gd name="T3" fmla="*/ 57 h 73"/>
                <a:gd name="T4" fmla="*/ 49 w 77"/>
                <a:gd name="T5" fmla="*/ 51 h 73"/>
                <a:gd name="T6" fmla="*/ 36 w 77"/>
                <a:gd name="T7" fmla="*/ 57 h 73"/>
                <a:gd name="T8" fmla="*/ 17 w 77"/>
                <a:gd name="T9" fmla="*/ 37 h 73"/>
                <a:gd name="T10" fmla="*/ 36 w 77"/>
                <a:gd name="T11" fmla="*/ 17 h 73"/>
                <a:gd name="T12" fmla="*/ 48 w 77"/>
                <a:gd name="T13" fmla="*/ 22 h 73"/>
                <a:gd name="T14" fmla="*/ 48 w 77"/>
                <a:gd name="T15" fmla="*/ 18 h 73"/>
                <a:gd name="T16" fmla="*/ 59 w 77"/>
                <a:gd name="T17" fmla="*/ 18 h 73"/>
                <a:gd name="T18" fmla="*/ 59 w 77"/>
                <a:gd name="T19" fmla="*/ 44 h 73"/>
                <a:gd name="T20" fmla="*/ 63 w 77"/>
                <a:gd name="T21" fmla="*/ 49 h 73"/>
                <a:gd name="T22" fmla="*/ 69 w 77"/>
                <a:gd name="T23" fmla="*/ 35 h 73"/>
                <a:gd name="T24" fmla="*/ 39 w 77"/>
                <a:gd name="T25" fmla="*/ 8 h 73"/>
                <a:gd name="T26" fmla="*/ 9 w 77"/>
                <a:gd name="T27" fmla="*/ 37 h 73"/>
                <a:gd name="T28" fmla="*/ 39 w 77"/>
                <a:gd name="T29" fmla="*/ 66 h 73"/>
                <a:gd name="T30" fmla="*/ 54 w 77"/>
                <a:gd name="T31" fmla="*/ 62 h 73"/>
                <a:gd name="T32" fmla="*/ 57 w 77"/>
                <a:gd name="T33" fmla="*/ 69 h 73"/>
                <a:gd name="T34" fmla="*/ 39 w 77"/>
                <a:gd name="T35" fmla="*/ 73 h 73"/>
                <a:gd name="T36" fmla="*/ 0 w 77"/>
                <a:gd name="T37" fmla="*/ 37 h 73"/>
                <a:gd name="T38" fmla="*/ 39 w 77"/>
                <a:gd name="T39" fmla="*/ 0 h 73"/>
                <a:gd name="T40" fmla="*/ 77 w 77"/>
                <a:gd name="T41" fmla="*/ 35 h 73"/>
                <a:gd name="T42" fmla="*/ 48 w 77"/>
                <a:gd name="T43" fmla="*/ 37 h 73"/>
                <a:gd name="T44" fmla="*/ 38 w 77"/>
                <a:gd name="T45" fmla="*/ 26 h 73"/>
                <a:gd name="T46" fmla="*/ 28 w 77"/>
                <a:gd name="T47" fmla="*/ 37 h 73"/>
                <a:gd name="T48" fmla="*/ 38 w 77"/>
                <a:gd name="T49" fmla="*/ 48 h 73"/>
                <a:gd name="T50" fmla="*/ 48 w 77"/>
                <a:gd name="T51" fmla="*/ 3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7" h="73">
                  <a:moveTo>
                    <a:pt x="77" y="35"/>
                  </a:moveTo>
                  <a:cubicBezTo>
                    <a:pt x="77" y="49"/>
                    <a:pt x="70" y="57"/>
                    <a:pt x="60" y="57"/>
                  </a:cubicBezTo>
                  <a:cubicBezTo>
                    <a:pt x="55" y="57"/>
                    <a:pt x="51" y="55"/>
                    <a:pt x="49" y="51"/>
                  </a:cubicBezTo>
                  <a:cubicBezTo>
                    <a:pt x="47" y="55"/>
                    <a:pt x="42" y="57"/>
                    <a:pt x="36" y="57"/>
                  </a:cubicBezTo>
                  <a:cubicBezTo>
                    <a:pt x="26" y="57"/>
                    <a:pt x="17" y="49"/>
                    <a:pt x="17" y="37"/>
                  </a:cubicBezTo>
                  <a:cubicBezTo>
                    <a:pt x="17" y="25"/>
                    <a:pt x="25" y="17"/>
                    <a:pt x="36" y="17"/>
                  </a:cubicBezTo>
                  <a:cubicBezTo>
                    <a:pt x="41" y="17"/>
                    <a:pt x="45" y="19"/>
                    <a:pt x="48" y="22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44"/>
                    <a:pt x="59" y="44"/>
                    <a:pt x="59" y="44"/>
                  </a:cubicBezTo>
                  <a:cubicBezTo>
                    <a:pt x="59" y="47"/>
                    <a:pt x="61" y="49"/>
                    <a:pt x="63" y="49"/>
                  </a:cubicBezTo>
                  <a:cubicBezTo>
                    <a:pt x="66" y="49"/>
                    <a:pt x="69" y="44"/>
                    <a:pt x="69" y="35"/>
                  </a:cubicBezTo>
                  <a:cubicBezTo>
                    <a:pt x="69" y="19"/>
                    <a:pt x="57" y="8"/>
                    <a:pt x="39" y="8"/>
                  </a:cubicBezTo>
                  <a:cubicBezTo>
                    <a:pt x="21" y="8"/>
                    <a:pt x="9" y="20"/>
                    <a:pt x="9" y="37"/>
                  </a:cubicBezTo>
                  <a:cubicBezTo>
                    <a:pt x="9" y="54"/>
                    <a:pt x="21" y="66"/>
                    <a:pt x="39" y="66"/>
                  </a:cubicBezTo>
                  <a:cubicBezTo>
                    <a:pt x="44" y="66"/>
                    <a:pt x="49" y="65"/>
                    <a:pt x="54" y="62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2" y="72"/>
                    <a:pt x="45" y="73"/>
                    <a:pt x="39" y="73"/>
                  </a:cubicBezTo>
                  <a:cubicBezTo>
                    <a:pt x="16" y="73"/>
                    <a:pt x="0" y="58"/>
                    <a:pt x="0" y="37"/>
                  </a:cubicBezTo>
                  <a:cubicBezTo>
                    <a:pt x="0" y="16"/>
                    <a:pt x="16" y="0"/>
                    <a:pt x="39" y="0"/>
                  </a:cubicBezTo>
                  <a:cubicBezTo>
                    <a:pt x="61" y="0"/>
                    <a:pt x="77" y="15"/>
                    <a:pt x="77" y="35"/>
                  </a:cubicBezTo>
                  <a:close/>
                  <a:moveTo>
                    <a:pt x="48" y="37"/>
                  </a:moveTo>
                  <a:cubicBezTo>
                    <a:pt x="48" y="30"/>
                    <a:pt x="44" y="26"/>
                    <a:pt x="38" y="26"/>
                  </a:cubicBezTo>
                  <a:cubicBezTo>
                    <a:pt x="33" y="26"/>
                    <a:pt x="28" y="31"/>
                    <a:pt x="28" y="37"/>
                  </a:cubicBezTo>
                  <a:cubicBezTo>
                    <a:pt x="28" y="44"/>
                    <a:pt x="33" y="48"/>
                    <a:pt x="38" y="48"/>
                  </a:cubicBezTo>
                  <a:cubicBezTo>
                    <a:pt x="44" y="48"/>
                    <a:pt x="48" y="44"/>
                    <a:pt x="48" y="37"/>
                  </a:cubicBezTo>
                  <a:close/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0" name="i$ḻîḓe">
              <a:extLst>
                <a:ext uri="{FF2B5EF4-FFF2-40B4-BE49-F238E27FC236}">
                  <a16:creationId xmlns:a16="http://schemas.microsoft.com/office/drawing/2014/main" id="{C5DAD83F-7697-428B-B354-4580D6E5E1D4}"/>
                </a:ext>
              </a:extLst>
            </p:cNvPr>
            <p:cNvSpPr/>
            <p:nvPr/>
          </p:nvSpPr>
          <p:spPr bwMode="auto">
            <a:xfrm>
              <a:off x="4043363" y="2825751"/>
              <a:ext cx="622300" cy="620713"/>
            </a:xfrm>
            <a:custGeom>
              <a:avLst/>
              <a:gdLst>
                <a:gd name="T0" fmla="*/ 94 w 105"/>
                <a:gd name="T1" fmla="*/ 42 h 105"/>
                <a:gd name="T2" fmla="*/ 89 w 105"/>
                <a:gd name="T3" fmla="*/ 35 h 105"/>
                <a:gd name="T4" fmla="*/ 93 w 105"/>
                <a:gd name="T5" fmla="*/ 27 h 105"/>
                <a:gd name="T6" fmla="*/ 87 w 105"/>
                <a:gd name="T7" fmla="*/ 12 h 105"/>
                <a:gd name="T8" fmla="*/ 78 w 105"/>
                <a:gd name="T9" fmla="*/ 12 h 105"/>
                <a:gd name="T10" fmla="*/ 72 w 105"/>
                <a:gd name="T11" fmla="*/ 17 h 105"/>
                <a:gd name="T12" fmla="*/ 66 w 105"/>
                <a:gd name="T13" fmla="*/ 15 h 105"/>
                <a:gd name="T14" fmla="*/ 63 w 105"/>
                <a:gd name="T15" fmla="*/ 6 h 105"/>
                <a:gd name="T16" fmla="*/ 48 w 105"/>
                <a:gd name="T17" fmla="*/ 0 h 105"/>
                <a:gd name="T18" fmla="*/ 42 w 105"/>
                <a:gd name="T19" fmla="*/ 11 h 105"/>
                <a:gd name="T20" fmla="*/ 35 w 105"/>
                <a:gd name="T21" fmla="*/ 17 h 105"/>
                <a:gd name="T22" fmla="*/ 31 w 105"/>
                <a:gd name="T23" fmla="*/ 16 h 105"/>
                <a:gd name="T24" fmla="*/ 23 w 105"/>
                <a:gd name="T25" fmla="*/ 11 h 105"/>
                <a:gd name="T26" fmla="*/ 12 w 105"/>
                <a:gd name="T27" fmla="*/ 18 h 105"/>
                <a:gd name="T28" fmla="*/ 12 w 105"/>
                <a:gd name="T29" fmla="*/ 27 h 105"/>
                <a:gd name="T30" fmla="*/ 16 w 105"/>
                <a:gd name="T31" fmla="*/ 35 h 105"/>
                <a:gd name="T32" fmla="*/ 11 w 105"/>
                <a:gd name="T33" fmla="*/ 42 h 105"/>
                <a:gd name="T34" fmla="*/ 0 w 105"/>
                <a:gd name="T35" fmla="*/ 49 h 105"/>
                <a:gd name="T36" fmla="*/ 6 w 105"/>
                <a:gd name="T37" fmla="*/ 63 h 105"/>
                <a:gd name="T38" fmla="*/ 15 w 105"/>
                <a:gd name="T39" fmla="*/ 66 h 105"/>
                <a:gd name="T40" fmla="*/ 16 w 105"/>
                <a:gd name="T41" fmla="*/ 74 h 105"/>
                <a:gd name="T42" fmla="*/ 12 w 105"/>
                <a:gd name="T43" fmla="*/ 87 h 105"/>
                <a:gd name="T44" fmla="*/ 23 w 105"/>
                <a:gd name="T45" fmla="*/ 95 h 105"/>
                <a:gd name="T46" fmla="*/ 31 w 105"/>
                <a:gd name="T47" fmla="*/ 89 h 105"/>
                <a:gd name="T48" fmla="*/ 35 w 105"/>
                <a:gd name="T49" fmla="*/ 89 h 105"/>
                <a:gd name="T50" fmla="*/ 42 w 105"/>
                <a:gd name="T51" fmla="*/ 94 h 105"/>
                <a:gd name="T52" fmla="*/ 48 w 105"/>
                <a:gd name="T53" fmla="*/ 105 h 105"/>
                <a:gd name="T54" fmla="*/ 63 w 105"/>
                <a:gd name="T55" fmla="*/ 99 h 105"/>
                <a:gd name="T56" fmla="*/ 66 w 105"/>
                <a:gd name="T57" fmla="*/ 90 h 105"/>
                <a:gd name="T58" fmla="*/ 72 w 105"/>
                <a:gd name="T59" fmla="*/ 88 h 105"/>
                <a:gd name="T60" fmla="*/ 78 w 105"/>
                <a:gd name="T61" fmla="*/ 93 h 105"/>
                <a:gd name="T62" fmla="*/ 87 w 105"/>
                <a:gd name="T63" fmla="*/ 93 h 105"/>
                <a:gd name="T64" fmla="*/ 93 w 105"/>
                <a:gd name="T65" fmla="*/ 78 h 105"/>
                <a:gd name="T66" fmla="*/ 89 w 105"/>
                <a:gd name="T67" fmla="*/ 70 h 105"/>
                <a:gd name="T68" fmla="*/ 94 w 105"/>
                <a:gd name="T69" fmla="*/ 63 h 105"/>
                <a:gd name="T70" fmla="*/ 105 w 105"/>
                <a:gd name="T71" fmla="*/ 57 h 105"/>
                <a:gd name="T72" fmla="*/ 99 w 105"/>
                <a:gd name="T73" fmla="*/ 42 h 105"/>
                <a:gd name="T74" fmla="*/ 52 w 105"/>
                <a:gd name="T75" fmla="*/ 72 h 105"/>
                <a:gd name="T76" fmla="*/ 52 w 105"/>
                <a:gd name="T77" fmla="*/ 3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5" h="105">
                  <a:moveTo>
                    <a:pt x="99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2" y="42"/>
                    <a:pt x="91" y="41"/>
                    <a:pt x="90" y="39"/>
                  </a:cubicBezTo>
                  <a:cubicBezTo>
                    <a:pt x="90" y="38"/>
                    <a:pt x="89" y="37"/>
                    <a:pt x="89" y="35"/>
                  </a:cubicBezTo>
                  <a:cubicBezTo>
                    <a:pt x="88" y="34"/>
                    <a:pt x="88" y="32"/>
                    <a:pt x="89" y="31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5" y="25"/>
                    <a:pt x="95" y="21"/>
                    <a:pt x="93" y="18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6" y="11"/>
                    <a:pt x="84" y="11"/>
                    <a:pt x="82" y="11"/>
                  </a:cubicBezTo>
                  <a:cubicBezTo>
                    <a:pt x="81" y="11"/>
                    <a:pt x="79" y="11"/>
                    <a:pt x="78" y="12"/>
                  </a:cubicBezTo>
                  <a:cubicBezTo>
                    <a:pt x="74" y="16"/>
                    <a:pt x="74" y="16"/>
                    <a:pt x="74" y="16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7"/>
                    <a:pt x="70" y="17"/>
                    <a:pt x="70" y="17"/>
                  </a:cubicBezTo>
                  <a:cubicBezTo>
                    <a:pt x="68" y="16"/>
                    <a:pt x="67" y="15"/>
                    <a:pt x="66" y="15"/>
                  </a:cubicBezTo>
                  <a:cubicBezTo>
                    <a:pt x="64" y="14"/>
                    <a:pt x="63" y="13"/>
                    <a:pt x="63" y="11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3"/>
                    <a:pt x="60" y="0"/>
                    <a:pt x="57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5" y="0"/>
                    <a:pt x="42" y="3"/>
                    <a:pt x="42" y="6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3"/>
                    <a:pt x="41" y="14"/>
                    <a:pt x="39" y="15"/>
                  </a:cubicBezTo>
                  <a:cubicBezTo>
                    <a:pt x="38" y="15"/>
                    <a:pt x="37" y="16"/>
                    <a:pt x="35" y="17"/>
                  </a:cubicBezTo>
                  <a:cubicBezTo>
                    <a:pt x="35" y="17"/>
                    <a:pt x="34" y="17"/>
                    <a:pt x="33" y="17"/>
                  </a:cubicBezTo>
                  <a:cubicBezTo>
                    <a:pt x="32" y="17"/>
                    <a:pt x="31" y="17"/>
                    <a:pt x="31" y="16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6" y="11"/>
                    <a:pt x="24" y="11"/>
                    <a:pt x="23" y="11"/>
                  </a:cubicBezTo>
                  <a:cubicBezTo>
                    <a:pt x="21" y="11"/>
                    <a:pt x="19" y="11"/>
                    <a:pt x="18" y="12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20"/>
                    <a:pt x="10" y="21"/>
                    <a:pt x="10" y="23"/>
                  </a:cubicBezTo>
                  <a:cubicBezTo>
                    <a:pt x="10" y="25"/>
                    <a:pt x="11" y="26"/>
                    <a:pt x="12" y="27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2"/>
                    <a:pt x="17" y="34"/>
                    <a:pt x="16" y="35"/>
                  </a:cubicBezTo>
                  <a:cubicBezTo>
                    <a:pt x="16" y="37"/>
                    <a:pt x="15" y="38"/>
                    <a:pt x="15" y="39"/>
                  </a:cubicBezTo>
                  <a:cubicBezTo>
                    <a:pt x="14" y="41"/>
                    <a:pt x="13" y="42"/>
                    <a:pt x="11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3" y="42"/>
                    <a:pt x="0" y="45"/>
                    <a:pt x="0" y="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0"/>
                    <a:pt x="3" y="63"/>
                    <a:pt x="6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3" y="63"/>
                    <a:pt x="14" y="64"/>
                    <a:pt x="15" y="66"/>
                  </a:cubicBezTo>
                  <a:cubicBezTo>
                    <a:pt x="15" y="67"/>
                    <a:pt x="16" y="69"/>
                    <a:pt x="16" y="70"/>
                  </a:cubicBezTo>
                  <a:cubicBezTo>
                    <a:pt x="17" y="71"/>
                    <a:pt x="17" y="73"/>
                    <a:pt x="16" y="74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0" y="80"/>
                    <a:pt x="10" y="84"/>
                    <a:pt x="12" y="87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19" y="94"/>
                    <a:pt x="21" y="95"/>
                    <a:pt x="23" y="95"/>
                  </a:cubicBezTo>
                  <a:cubicBezTo>
                    <a:pt x="24" y="95"/>
                    <a:pt x="26" y="94"/>
                    <a:pt x="27" y="93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1" y="89"/>
                    <a:pt x="32" y="88"/>
                    <a:pt x="33" y="88"/>
                  </a:cubicBezTo>
                  <a:cubicBezTo>
                    <a:pt x="34" y="88"/>
                    <a:pt x="35" y="88"/>
                    <a:pt x="35" y="89"/>
                  </a:cubicBezTo>
                  <a:cubicBezTo>
                    <a:pt x="37" y="89"/>
                    <a:pt x="38" y="90"/>
                    <a:pt x="39" y="90"/>
                  </a:cubicBezTo>
                  <a:cubicBezTo>
                    <a:pt x="41" y="91"/>
                    <a:pt x="42" y="92"/>
                    <a:pt x="42" y="94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2" y="102"/>
                    <a:pt x="45" y="105"/>
                    <a:pt x="48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60" y="105"/>
                    <a:pt x="63" y="102"/>
                    <a:pt x="63" y="99"/>
                  </a:cubicBezTo>
                  <a:cubicBezTo>
                    <a:pt x="63" y="94"/>
                    <a:pt x="63" y="94"/>
                    <a:pt x="63" y="94"/>
                  </a:cubicBezTo>
                  <a:cubicBezTo>
                    <a:pt x="63" y="92"/>
                    <a:pt x="64" y="91"/>
                    <a:pt x="66" y="90"/>
                  </a:cubicBezTo>
                  <a:cubicBezTo>
                    <a:pt x="67" y="90"/>
                    <a:pt x="68" y="89"/>
                    <a:pt x="70" y="89"/>
                  </a:cubicBezTo>
                  <a:cubicBezTo>
                    <a:pt x="70" y="88"/>
                    <a:pt x="71" y="88"/>
                    <a:pt x="72" y="88"/>
                  </a:cubicBezTo>
                  <a:cubicBezTo>
                    <a:pt x="73" y="88"/>
                    <a:pt x="74" y="89"/>
                    <a:pt x="74" y="89"/>
                  </a:cubicBezTo>
                  <a:cubicBezTo>
                    <a:pt x="78" y="93"/>
                    <a:pt x="78" y="93"/>
                    <a:pt x="78" y="93"/>
                  </a:cubicBezTo>
                  <a:cubicBezTo>
                    <a:pt x="79" y="94"/>
                    <a:pt x="81" y="95"/>
                    <a:pt x="82" y="95"/>
                  </a:cubicBezTo>
                  <a:cubicBezTo>
                    <a:pt x="84" y="95"/>
                    <a:pt x="86" y="94"/>
                    <a:pt x="87" y="93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5" y="84"/>
                    <a:pt x="95" y="80"/>
                    <a:pt x="93" y="78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88" y="73"/>
                    <a:pt x="88" y="71"/>
                    <a:pt x="89" y="70"/>
                  </a:cubicBezTo>
                  <a:cubicBezTo>
                    <a:pt x="89" y="69"/>
                    <a:pt x="90" y="67"/>
                    <a:pt x="90" y="66"/>
                  </a:cubicBezTo>
                  <a:cubicBezTo>
                    <a:pt x="91" y="64"/>
                    <a:pt x="92" y="63"/>
                    <a:pt x="94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2" y="63"/>
                    <a:pt x="105" y="60"/>
                    <a:pt x="105" y="57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5"/>
                    <a:pt x="102" y="42"/>
                    <a:pt x="99" y="42"/>
                  </a:cubicBezTo>
                  <a:close/>
                  <a:moveTo>
                    <a:pt x="71" y="53"/>
                  </a:moveTo>
                  <a:cubicBezTo>
                    <a:pt x="71" y="63"/>
                    <a:pt x="63" y="72"/>
                    <a:pt x="52" y="72"/>
                  </a:cubicBezTo>
                  <a:cubicBezTo>
                    <a:pt x="42" y="72"/>
                    <a:pt x="34" y="63"/>
                    <a:pt x="34" y="53"/>
                  </a:cubicBezTo>
                  <a:cubicBezTo>
                    <a:pt x="34" y="42"/>
                    <a:pt x="42" y="34"/>
                    <a:pt x="52" y="34"/>
                  </a:cubicBezTo>
                  <a:cubicBezTo>
                    <a:pt x="63" y="34"/>
                    <a:pt x="71" y="42"/>
                    <a:pt x="71" y="53"/>
                  </a:cubicBezTo>
                  <a:close/>
                </a:path>
              </a:pathLst>
            </a:cu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1" name="íšḻiḑê">
              <a:extLst>
                <a:ext uri="{FF2B5EF4-FFF2-40B4-BE49-F238E27FC236}">
                  <a16:creationId xmlns:a16="http://schemas.microsoft.com/office/drawing/2014/main" id="{4AE57E5A-ABD7-4198-B8F7-45A6C590D70A}"/>
                </a:ext>
              </a:extLst>
            </p:cNvPr>
            <p:cNvSpPr/>
            <p:nvPr/>
          </p:nvSpPr>
          <p:spPr bwMode="auto">
            <a:xfrm>
              <a:off x="4445001" y="2476501"/>
              <a:ext cx="439738" cy="438150"/>
            </a:xfrm>
            <a:custGeom>
              <a:avLst/>
              <a:gdLst>
                <a:gd name="T0" fmla="*/ 66 w 74"/>
                <a:gd name="T1" fmla="*/ 30 h 74"/>
                <a:gd name="T2" fmla="*/ 62 w 74"/>
                <a:gd name="T3" fmla="*/ 25 h 74"/>
                <a:gd name="T4" fmla="*/ 65 w 74"/>
                <a:gd name="T5" fmla="*/ 19 h 74"/>
                <a:gd name="T6" fmla="*/ 61 w 74"/>
                <a:gd name="T7" fmla="*/ 9 h 74"/>
                <a:gd name="T8" fmla="*/ 55 w 74"/>
                <a:gd name="T9" fmla="*/ 9 h 74"/>
                <a:gd name="T10" fmla="*/ 51 w 74"/>
                <a:gd name="T11" fmla="*/ 12 h 74"/>
                <a:gd name="T12" fmla="*/ 46 w 74"/>
                <a:gd name="T13" fmla="*/ 11 h 74"/>
                <a:gd name="T14" fmla="*/ 45 w 74"/>
                <a:gd name="T15" fmla="*/ 5 h 74"/>
                <a:gd name="T16" fmla="*/ 34 w 74"/>
                <a:gd name="T17" fmla="*/ 0 h 74"/>
                <a:gd name="T18" fmla="*/ 30 w 74"/>
                <a:gd name="T19" fmla="*/ 8 h 74"/>
                <a:gd name="T20" fmla="*/ 25 w 74"/>
                <a:gd name="T21" fmla="*/ 12 h 74"/>
                <a:gd name="T22" fmla="*/ 22 w 74"/>
                <a:gd name="T23" fmla="*/ 11 h 74"/>
                <a:gd name="T24" fmla="*/ 16 w 74"/>
                <a:gd name="T25" fmla="*/ 8 h 74"/>
                <a:gd name="T26" fmla="*/ 9 w 74"/>
                <a:gd name="T27" fmla="*/ 13 h 74"/>
                <a:gd name="T28" fmla="*/ 9 w 74"/>
                <a:gd name="T29" fmla="*/ 19 h 74"/>
                <a:gd name="T30" fmla="*/ 12 w 74"/>
                <a:gd name="T31" fmla="*/ 25 h 74"/>
                <a:gd name="T32" fmla="*/ 8 w 74"/>
                <a:gd name="T33" fmla="*/ 30 h 74"/>
                <a:gd name="T34" fmla="*/ 0 w 74"/>
                <a:gd name="T35" fmla="*/ 34 h 74"/>
                <a:gd name="T36" fmla="*/ 5 w 74"/>
                <a:gd name="T37" fmla="*/ 45 h 74"/>
                <a:gd name="T38" fmla="*/ 11 w 74"/>
                <a:gd name="T39" fmla="*/ 46 h 74"/>
                <a:gd name="T40" fmla="*/ 11 w 74"/>
                <a:gd name="T41" fmla="*/ 52 h 74"/>
                <a:gd name="T42" fmla="*/ 9 w 74"/>
                <a:gd name="T43" fmla="*/ 61 h 74"/>
                <a:gd name="T44" fmla="*/ 16 w 74"/>
                <a:gd name="T45" fmla="*/ 67 h 74"/>
                <a:gd name="T46" fmla="*/ 22 w 74"/>
                <a:gd name="T47" fmla="*/ 63 h 74"/>
                <a:gd name="T48" fmla="*/ 25 w 74"/>
                <a:gd name="T49" fmla="*/ 62 h 74"/>
                <a:gd name="T50" fmla="*/ 30 w 74"/>
                <a:gd name="T51" fmla="*/ 66 h 74"/>
                <a:gd name="T52" fmla="*/ 34 w 74"/>
                <a:gd name="T53" fmla="*/ 74 h 74"/>
                <a:gd name="T54" fmla="*/ 45 w 74"/>
                <a:gd name="T55" fmla="*/ 70 h 74"/>
                <a:gd name="T56" fmla="*/ 46 w 74"/>
                <a:gd name="T57" fmla="*/ 64 h 74"/>
                <a:gd name="T58" fmla="*/ 51 w 74"/>
                <a:gd name="T59" fmla="*/ 62 h 74"/>
                <a:gd name="T60" fmla="*/ 55 w 74"/>
                <a:gd name="T61" fmla="*/ 65 h 74"/>
                <a:gd name="T62" fmla="*/ 61 w 74"/>
                <a:gd name="T63" fmla="*/ 65 h 74"/>
                <a:gd name="T64" fmla="*/ 65 w 74"/>
                <a:gd name="T65" fmla="*/ 55 h 74"/>
                <a:gd name="T66" fmla="*/ 62 w 74"/>
                <a:gd name="T67" fmla="*/ 49 h 74"/>
                <a:gd name="T68" fmla="*/ 66 w 74"/>
                <a:gd name="T69" fmla="*/ 45 h 74"/>
                <a:gd name="T70" fmla="*/ 74 w 74"/>
                <a:gd name="T71" fmla="*/ 40 h 74"/>
                <a:gd name="T72" fmla="*/ 70 w 74"/>
                <a:gd name="T73" fmla="*/ 30 h 74"/>
                <a:gd name="T74" fmla="*/ 37 w 74"/>
                <a:gd name="T75" fmla="*/ 50 h 74"/>
                <a:gd name="T76" fmla="*/ 37 w 74"/>
                <a:gd name="T77" fmla="*/ 2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4" h="74">
                  <a:moveTo>
                    <a:pt x="70" y="30"/>
                  </a:moveTo>
                  <a:cubicBezTo>
                    <a:pt x="66" y="30"/>
                    <a:pt x="66" y="30"/>
                    <a:pt x="66" y="30"/>
                  </a:cubicBezTo>
                  <a:cubicBezTo>
                    <a:pt x="65" y="30"/>
                    <a:pt x="64" y="29"/>
                    <a:pt x="64" y="28"/>
                  </a:cubicBezTo>
                  <a:cubicBezTo>
                    <a:pt x="63" y="27"/>
                    <a:pt x="63" y="26"/>
                    <a:pt x="62" y="25"/>
                  </a:cubicBezTo>
                  <a:cubicBezTo>
                    <a:pt x="62" y="24"/>
                    <a:pt x="62" y="23"/>
                    <a:pt x="63" y="22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7" y="18"/>
                    <a:pt x="67" y="15"/>
                    <a:pt x="65" y="13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8"/>
                    <a:pt x="59" y="8"/>
                    <a:pt x="58" y="8"/>
                  </a:cubicBezTo>
                  <a:cubicBezTo>
                    <a:pt x="57" y="8"/>
                    <a:pt x="56" y="8"/>
                    <a:pt x="55" y="9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2"/>
                    <a:pt x="51" y="12"/>
                    <a:pt x="51" y="12"/>
                  </a:cubicBezTo>
                  <a:cubicBezTo>
                    <a:pt x="50" y="12"/>
                    <a:pt x="50" y="12"/>
                    <a:pt x="49" y="12"/>
                  </a:cubicBezTo>
                  <a:cubicBezTo>
                    <a:pt x="48" y="11"/>
                    <a:pt x="47" y="11"/>
                    <a:pt x="46" y="11"/>
                  </a:cubicBezTo>
                  <a:cubicBezTo>
                    <a:pt x="45" y="10"/>
                    <a:pt x="45" y="9"/>
                    <a:pt x="45" y="8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2"/>
                    <a:pt x="43" y="0"/>
                    <a:pt x="40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0" y="2"/>
                    <a:pt x="30" y="5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9"/>
                    <a:pt x="29" y="10"/>
                    <a:pt x="28" y="11"/>
                  </a:cubicBezTo>
                  <a:cubicBezTo>
                    <a:pt x="27" y="11"/>
                    <a:pt x="26" y="11"/>
                    <a:pt x="25" y="12"/>
                  </a:cubicBezTo>
                  <a:cubicBezTo>
                    <a:pt x="25" y="12"/>
                    <a:pt x="24" y="12"/>
                    <a:pt x="24" y="12"/>
                  </a:cubicBezTo>
                  <a:cubicBezTo>
                    <a:pt x="23" y="12"/>
                    <a:pt x="22" y="12"/>
                    <a:pt x="22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8"/>
                    <a:pt x="17" y="8"/>
                    <a:pt x="16" y="8"/>
                  </a:cubicBezTo>
                  <a:cubicBezTo>
                    <a:pt x="15" y="8"/>
                    <a:pt x="14" y="8"/>
                    <a:pt x="13" y="9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5"/>
                    <a:pt x="8" y="16"/>
                  </a:cubicBezTo>
                  <a:cubicBezTo>
                    <a:pt x="8" y="17"/>
                    <a:pt x="8" y="19"/>
                    <a:pt x="9" y="19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2" y="23"/>
                    <a:pt x="12" y="24"/>
                    <a:pt x="12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0" y="29"/>
                    <a:pt x="9" y="30"/>
                    <a:pt x="8" y="30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2" y="30"/>
                    <a:pt x="0" y="32"/>
                    <a:pt x="0" y="3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2" y="45"/>
                    <a:pt x="5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9" y="45"/>
                    <a:pt x="10" y="45"/>
                    <a:pt x="11" y="46"/>
                  </a:cubicBezTo>
                  <a:cubicBezTo>
                    <a:pt x="11" y="47"/>
                    <a:pt x="11" y="48"/>
                    <a:pt x="12" y="49"/>
                  </a:cubicBezTo>
                  <a:cubicBezTo>
                    <a:pt x="12" y="50"/>
                    <a:pt x="12" y="52"/>
                    <a:pt x="11" y="52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7" y="57"/>
                    <a:pt x="7" y="59"/>
                    <a:pt x="9" y="61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6"/>
                    <a:pt x="15" y="67"/>
                    <a:pt x="16" y="67"/>
                  </a:cubicBezTo>
                  <a:cubicBezTo>
                    <a:pt x="17" y="67"/>
                    <a:pt x="19" y="66"/>
                    <a:pt x="19" y="65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2"/>
                    <a:pt x="23" y="62"/>
                    <a:pt x="24" y="62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6" y="63"/>
                    <a:pt x="27" y="63"/>
                    <a:pt x="28" y="64"/>
                  </a:cubicBezTo>
                  <a:cubicBezTo>
                    <a:pt x="29" y="64"/>
                    <a:pt x="30" y="65"/>
                    <a:pt x="30" y="66"/>
                  </a:cubicBezTo>
                  <a:cubicBezTo>
                    <a:pt x="30" y="70"/>
                    <a:pt x="30" y="70"/>
                    <a:pt x="30" y="70"/>
                  </a:cubicBezTo>
                  <a:cubicBezTo>
                    <a:pt x="30" y="72"/>
                    <a:pt x="32" y="74"/>
                    <a:pt x="34" y="74"/>
                  </a:cubicBezTo>
                  <a:cubicBezTo>
                    <a:pt x="40" y="74"/>
                    <a:pt x="40" y="74"/>
                    <a:pt x="40" y="74"/>
                  </a:cubicBezTo>
                  <a:cubicBezTo>
                    <a:pt x="43" y="74"/>
                    <a:pt x="45" y="72"/>
                    <a:pt x="45" y="70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5" y="65"/>
                    <a:pt x="45" y="64"/>
                    <a:pt x="46" y="64"/>
                  </a:cubicBezTo>
                  <a:cubicBezTo>
                    <a:pt x="47" y="63"/>
                    <a:pt x="48" y="63"/>
                    <a:pt x="49" y="62"/>
                  </a:cubicBezTo>
                  <a:cubicBezTo>
                    <a:pt x="50" y="62"/>
                    <a:pt x="50" y="62"/>
                    <a:pt x="51" y="62"/>
                  </a:cubicBezTo>
                  <a:cubicBezTo>
                    <a:pt x="51" y="62"/>
                    <a:pt x="52" y="62"/>
                    <a:pt x="52" y="63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6"/>
                    <a:pt x="57" y="67"/>
                    <a:pt x="58" y="67"/>
                  </a:cubicBezTo>
                  <a:cubicBezTo>
                    <a:pt x="59" y="67"/>
                    <a:pt x="60" y="66"/>
                    <a:pt x="61" y="65"/>
                  </a:cubicBezTo>
                  <a:cubicBezTo>
                    <a:pt x="65" y="61"/>
                    <a:pt x="65" y="61"/>
                    <a:pt x="65" y="61"/>
                  </a:cubicBezTo>
                  <a:cubicBezTo>
                    <a:pt x="67" y="59"/>
                    <a:pt x="67" y="57"/>
                    <a:pt x="65" y="55"/>
                  </a:cubicBezTo>
                  <a:cubicBezTo>
                    <a:pt x="63" y="52"/>
                    <a:pt x="63" y="52"/>
                    <a:pt x="63" y="52"/>
                  </a:cubicBezTo>
                  <a:cubicBezTo>
                    <a:pt x="62" y="52"/>
                    <a:pt x="62" y="50"/>
                    <a:pt x="62" y="49"/>
                  </a:cubicBezTo>
                  <a:cubicBezTo>
                    <a:pt x="63" y="48"/>
                    <a:pt x="63" y="47"/>
                    <a:pt x="64" y="46"/>
                  </a:cubicBezTo>
                  <a:cubicBezTo>
                    <a:pt x="64" y="45"/>
                    <a:pt x="65" y="45"/>
                    <a:pt x="66" y="45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2" y="45"/>
                    <a:pt x="74" y="42"/>
                    <a:pt x="74" y="40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74" y="32"/>
                    <a:pt x="72" y="30"/>
                    <a:pt x="70" y="30"/>
                  </a:cubicBezTo>
                  <a:close/>
                  <a:moveTo>
                    <a:pt x="50" y="37"/>
                  </a:moveTo>
                  <a:cubicBezTo>
                    <a:pt x="50" y="44"/>
                    <a:pt x="44" y="50"/>
                    <a:pt x="37" y="50"/>
                  </a:cubicBezTo>
                  <a:cubicBezTo>
                    <a:pt x="30" y="50"/>
                    <a:pt x="24" y="44"/>
                    <a:pt x="24" y="37"/>
                  </a:cubicBezTo>
                  <a:cubicBezTo>
                    <a:pt x="24" y="30"/>
                    <a:pt x="30" y="24"/>
                    <a:pt x="37" y="24"/>
                  </a:cubicBezTo>
                  <a:cubicBezTo>
                    <a:pt x="44" y="24"/>
                    <a:pt x="50" y="30"/>
                    <a:pt x="50" y="37"/>
                  </a:cubicBezTo>
                  <a:close/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2" name="íṩľidé">
              <a:extLst>
                <a:ext uri="{FF2B5EF4-FFF2-40B4-BE49-F238E27FC236}">
                  <a16:creationId xmlns:a16="http://schemas.microsoft.com/office/drawing/2014/main" id="{429ACC0C-7A2E-4DEE-AD9B-9EF3DED96B76}"/>
                </a:ext>
              </a:extLst>
            </p:cNvPr>
            <p:cNvSpPr/>
            <p:nvPr/>
          </p:nvSpPr>
          <p:spPr bwMode="auto">
            <a:xfrm>
              <a:off x="7645401" y="1790701"/>
              <a:ext cx="735013" cy="698500"/>
            </a:xfrm>
            <a:custGeom>
              <a:avLst/>
              <a:gdLst>
                <a:gd name="T0" fmla="*/ 102 w 124"/>
                <a:gd name="T1" fmla="*/ 0 h 118"/>
                <a:gd name="T2" fmla="*/ 23 w 124"/>
                <a:gd name="T3" fmla="*/ 0 h 118"/>
                <a:gd name="T4" fmla="*/ 7 w 124"/>
                <a:gd name="T5" fmla="*/ 7 h 118"/>
                <a:gd name="T6" fmla="*/ 0 w 124"/>
                <a:gd name="T7" fmla="*/ 23 h 118"/>
                <a:gd name="T8" fmla="*/ 0 w 124"/>
                <a:gd name="T9" fmla="*/ 76 h 118"/>
                <a:gd name="T10" fmla="*/ 23 w 124"/>
                <a:gd name="T11" fmla="*/ 99 h 118"/>
                <a:gd name="T12" fmla="*/ 68 w 124"/>
                <a:gd name="T13" fmla="*/ 99 h 118"/>
                <a:gd name="T14" fmla="*/ 83 w 124"/>
                <a:gd name="T15" fmla="*/ 118 h 118"/>
                <a:gd name="T16" fmla="*/ 99 w 124"/>
                <a:gd name="T17" fmla="*/ 99 h 118"/>
                <a:gd name="T18" fmla="*/ 102 w 124"/>
                <a:gd name="T19" fmla="*/ 99 h 118"/>
                <a:gd name="T20" fmla="*/ 124 w 124"/>
                <a:gd name="T21" fmla="*/ 76 h 118"/>
                <a:gd name="T22" fmla="*/ 124 w 124"/>
                <a:gd name="T23" fmla="*/ 23 h 118"/>
                <a:gd name="T24" fmla="*/ 102 w 124"/>
                <a:gd name="T25" fmla="*/ 0 h 118"/>
                <a:gd name="T26" fmla="*/ 116 w 124"/>
                <a:gd name="T27" fmla="*/ 23 h 118"/>
                <a:gd name="T28" fmla="*/ 116 w 124"/>
                <a:gd name="T29" fmla="*/ 76 h 118"/>
                <a:gd name="T30" fmla="*/ 102 w 124"/>
                <a:gd name="T31" fmla="*/ 90 h 118"/>
                <a:gd name="T32" fmla="*/ 94 w 124"/>
                <a:gd name="T33" fmla="*/ 90 h 118"/>
                <a:gd name="T34" fmla="*/ 83 w 124"/>
                <a:gd name="T35" fmla="*/ 104 h 118"/>
                <a:gd name="T36" fmla="*/ 73 w 124"/>
                <a:gd name="T37" fmla="*/ 90 h 118"/>
                <a:gd name="T38" fmla="*/ 23 w 124"/>
                <a:gd name="T39" fmla="*/ 90 h 118"/>
                <a:gd name="T40" fmla="*/ 9 w 124"/>
                <a:gd name="T41" fmla="*/ 76 h 118"/>
                <a:gd name="T42" fmla="*/ 9 w 124"/>
                <a:gd name="T43" fmla="*/ 23 h 118"/>
                <a:gd name="T44" fmla="*/ 13 w 124"/>
                <a:gd name="T45" fmla="*/ 13 h 118"/>
                <a:gd name="T46" fmla="*/ 23 w 124"/>
                <a:gd name="T47" fmla="*/ 9 h 118"/>
                <a:gd name="T48" fmla="*/ 102 w 124"/>
                <a:gd name="T49" fmla="*/ 9 h 118"/>
                <a:gd name="T50" fmla="*/ 116 w 124"/>
                <a:gd name="T51" fmla="*/ 2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4" h="118">
                  <a:moveTo>
                    <a:pt x="10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7" y="0"/>
                    <a:pt x="11" y="3"/>
                    <a:pt x="7" y="7"/>
                  </a:cubicBezTo>
                  <a:cubicBezTo>
                    <a:pt x="3" y="11"/>
                    <a:pt x="0" y="17"/>
                    <a:pt x="0" y="23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9"/>
                    <a:pt x="10" y="99"/>
                    <a:pt x="23" y="99"/>
                  </a:cubicBezTo>
                  <a:cubicBezTo>
                    <a:pt x="68" y="99"/>
                    <a:pt x="68" y="99"/>
                    <a:pt x="68" y="99"/>
                  </a:cubicBezTo>
                  <a:cubicBezTo>
                    <a:pt x="83" y="118"/>
                    <a:pt x="83" y="118"/>
                    <a:pt x="83" y="118"/>
                  </a:cubicBezTo>
                  <a:cubicBezTo>
                    <a:pt x="99" y="99"/>
                    <a:pt x="99" y="99"/>
                    <a:pt x="99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14" y="99"/>
                    <a:pt x="124" y="89"/>
                    <a:pt x="124" y="76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24" y="11"/>
                    <a:pt x="114" y="0"/>
                    <a:pt x="102" y="0"/>
                  </a:cubicBezTo>
                  <a:close/>
                  <a:moveTo>
                    <a:pt x="116" y="23"/>
                  </a:moveTo>
                  <a:cubicBezTo>
                    <a:pt x="116" y="76"/>
                    <a:pt x="116" y="76"/>
                    <a:pt x="116" y="76"/>
                  </a:cubicBezTo>
                  <a:cubicBezTo>
                    <a:pt x="116" y="84"/>
                    <a:pt x="110" y="90"/>
                    <a:pt x="102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73" y="90"/>
                    <a:pt x="73" y="90"/>
                    <a:pt x="73" y="90"/>
                  </a:cubicBezTo>
                  <a:cubicBezTo>
                    <a:pt x="23" y="90"/>
                    <a:pt x="23" y="90"/>
                    <a:pt x="23" y="90"/>
                  </a:cubicBezTo>
                  <a:cubicBezTo>
                    <a:pt x="15" y="90"/>
                    <a:pt x="9" y="84"/>
                    <a:pt x="9" y="76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19"/>
                    <a:pt x="10" y="16"/>
                    <a:pt x="13" y="13"/>
                  </a:cubicBezTo>
                  <a:cubicBezTo>
                    <a:pt x="15" y="11"/>
                    <a:pt x="19" y="9"/>
                    <a:pt x="23" y="9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10" y="9"/>
                    <a:pt x="116" y="15"/>
                    <a:pt x="116" y="23"/>
                  </a:cubicBezTo>
                  <a:close/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3" name="iṥ1ïḍe">
              <a:extLst>
                <a:ext uri="{FF2B5EF4-FFF2-40B4-BE49-F238E27FC236}">
                  <a16:creationId xmlns:a16="http://schemas.microsoft.com/office/drawing/2014/main" id="{53820CA8-C6E6-406E-ABC2-CA85BB414177}"/>
                </a:ext>
              </a:extLst>
            </p:cNvPr>
            <p:cNvSpPr/>
            <p:nvPr/>
          </p:nvSpPr>
          <p:spPr bwMode="auto">
            <a:xfrm>
              <a:off x="7278688" y="2168526"/>
              <a:ext cx="687388" cy="627063"/>
            </a:xfrm>
            <a:custGeom>
              <a:avLst/>
              <a:gdLst>
                <a:gd name="T0" fmla="*/ 18 w 116"/>
                <a:gd name="T1" fmla="*/ 0 h 106"/>
                <a:gd name="T2" fmla="*/ 1 w 116"/>
                <a:gd name="T3" fmla="*/ 18 h 106"/>
                <a:gd name="T4" fmla="*/ 1 w 116"/>
                <a:gd name="T5" fmla="*/ 71 h 106"/>
                <a:gd name="T6" fmla="*/ 19 w 116"/>
                <a:gd name="T7" fmla="*/ 89 h 106"/>
                <a:gd name="T8" fmla="*/ 66 w 116"/>
                <a:gd name="T9" fmla="*/ 89 h 106"/>
                <a:gd name="T10" fmla="*/ 79 w 116"/>
                <a:gd name="T11" fmla="*/ 106 h 106"/>
                <a:gd name="T12" fmla="*/ 92 w 116"/>
                <a:gd name="T13" fmla="*/ 89 h 106"/>
                <a:gd name="T14" fmla="*/ 98 w 116"/>
                <a:gd name="T15" fmla="*/ 89 h 106"/>
                <a:gd name="T16" fmla="*/ 116 w 116"/>
                <a:gd name="T17" fmla="*/ 71 h 106"/>
                <a:gd name="T18" fmla="*/ 116 w 116"/>
                <a:gd name="T19" fmla="*/ 18 h 106"/>
                <a:gd name="T20" fmla="*/ 98 w 116"/>
                <a:gd name="T21" fmla="*/ 0 h 106"/>
                <a:gd name="T22" fmla="*/ 18 w 116"/>
                <a:gd name="T2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106">
                  <a:moveTo>
                    <a:pt x="18" y="0"/>
                  </a:moveTo>
                  <a:cubicBezTo>
                    <a:pt x="9" y="0"/>
                    <a:pt x="0" y="8"/>
                    <a:pt x="1" y="18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1" y="81"/>
                    <a:pt x="9" y="89"/>
                    <a:pt x="19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79" y="106"/>
                    <a:pt x="79" y="106"/>
                    <a:pt x="79" y="106"/>
                  </a:cubicBezTo>
                  <a:cubicBezTo>
                    <a:pt x="92" y="89"/>
                    <a:pt x="92" y="89"/>
                    <a:pt x="92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108" y="89"/>
                    <a:pt x="116" y="81"/>
                    <a:pt x="116" y="71"/>
                  </a:cubicBezTo>
                  <a:cubicBezTo>
                    <a:pt x="116" y="18"/>
                    <a:pt x="116" y="18"/>
                    <a:pt x="116" y="18"/>
                  </a:cubicBezTo>
                  <a:cubicBezTo>
                    <a:pt x="116" y="8"/>
                    <a:pt x="108" y="0"/>
                    <a:pt x="98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4" name="işḻiďê">
              <a:extLst>
                <a:ext uri="{FF2B5EF4-FFF2-40B4-BE49-F238E27FC236}">
                  <a16:creationId xmlns:a16="http://schemas.microsoft.com/office/drawing/2014/main" id="{14E10B74-6AE1-4139-856D-47F9DF87B30A}"/>
                </a:ext>
              </a:extLst>
            </p:cNvPr>
            <p:cNvSpPr/>
            <p:nvPr/>
          </p:nvSpPr>
          <p:spPr bwMode="auto">
            <a:xfrm>
              <a:off x="7734301" y="2387601"/>
              <a:ext cx="125413" cy="123825"/>
            </a:xfrm>
            <a:prstGeom prst="ellipse">
              <a:avLst/>
            </a:pr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5" name="íŝḻiḓè">
              <a:extLst>
                <a:ext uri="{FF2B5EF4-FFF2-40B4-BE49-F238E27FC236}">
                  <a16:creationId xmlns:a16="http://schemas.microsoft.com/office/drawing/2014/main" id="{18C60211-D48F-4F80-BB79-B84030395D22}"/>
                </a:ext>
              </a:extLst>
            </p:cNvPr>
            <p:cNvSpPr/>
            <p:nvPr/>
          </p:nvSpPr>
          <p:spPr bwMode="auto">
            <a:xfrm>
              <a:off x="7562851" y="2387601"/>
              <a:ext cx="123825" cy="123825"/>
            </a:xfrm>
            <a:prstGeom prst="ellipse">
              <a:avLst/>
            </a:pr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6" name="işḷiḍê">
              <a:extLst>
                <a:ext uri="{FF2B5EF4-FFF2-40B4-BE49-F238E27FC236}">
                  <a16:creationId xmlns:a16="http://schemas.microsoft.com/office/drawing/2014/main" id="{5D37ABD8-74BD-4A1D-B273-2B530A544335}"/>
                </a:ext>
              </a:extLst>
            </p:cNvPr>
            <p:cNvSpPr/>
            <p:nvPr/>
          </p:nvSpPr>
          <p:spPr bwMode="auto">
            <a:xfrm>
              <a:off x="7391401" y="2387601"/>
              <a:ext cx="123825" cy="123825"/>
            </a:xfrm>
            <a:prstGeom prst="ellipse">
              <a:avLst/>
            </a:pr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7" name="ïṣḻiḍè">
              <a:extLst>
                <a:ext uri="{FF2B5EF4-FFF2-40B4-BE49-F238E27FC236}">
                  <a16:creationId xmlns:a16="http://schemas.microsoft.com/office/drawing/2014/main" id="{9BEDBDEE-69E5-45EF-93D5-60BAC4720DD2}"/>
                </a:ext>
              </a:extLst>
            </p:cNvPr>
            <p:cNvSpPr/>
            <p:nvPr/>
          </p:nvSpPr>
          <p:spPr bwMode="auto">
            <a:xfrm>
              <a:off x="4243388" y="1779588"/>
              <a:ext cx="819150" cy="501650"/>
            </a:xfrm>
            <a:custGeom>
              <a:avLst/>
              <a:gdLst>
                <a:gd name="T0" fmla="*/ 118 w 138"/>
                <a:gd name="T1" fmla="*/ 85 h 85"/>
                <a:gd name="T2" fmla="*/ 21 w 138"/>
                <a:gd name="T3" fmla="*/ 85 h 85"/>
                <a:gd name="T4" fmla="*/ 0 w 138"/>
                <a:gd name="T5" fmla="*/ 64 h 85"/>
                <a:gd name="T6" fmla="*/ 0 w 138"/>
                <a:gd name="T7" fmla="*/ 21 h 85"/>
                <a:gd name="T8" fmla="*/ 21 w 138"/>
                <a:gd name="T9" fmla="*/ 0 h 85"/>
                <a:gd name="T10" fmla="*/ 118 w 138"/>
                <a:gd name="T11" fmla="*/ 0 h 85"/>
                <a:gd name="T12" fmla="*/ 138 w 138"/>
                <a:gd name="T13" fmla="*/ 21 h 85"/>
                <a:gd name="T14" fmla="*/ 138 w 138"/>
                <a:gd name="T15" fmla="*/ 64 h 85"/>
                <a:gd name="T16" fmla="*/ 118 w 138"/>
                <a:gd name="T1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8" h="85">
                  <a:moveTo>
                    <a:pt x="118" y="85"/>
                  </a:moveTo>
                  <a:cubicBezTo>
                    <a:pt x="21" y="85"/>
                    <a:pt x="21" y="85"/>
                    <a:pt x="21" y="85"/>
                  </a:cubicBezTo>
                  <a:cubicBezTo>
                    <a:pt x="10" y="85"/>
                    <a:pt x="0" y="76"/>
                    <a:pt x="0" y="64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0"/>
                    <a:pt x="10" y="0"/>
                    <a:pt x="21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29" y="0"/>
                    <a:pt x="138" y="10"/>
                    <a:pt x="138" y="21"/>
                  </a:cubicBezTo>
                  <a:cubicBezTo>
                    <a:pt x="138" y="64"/>
                    <a:pt x="138" y="64"/>
                    <a:pt x="138" y="64"/>
                  </a:cubicBezTo>
                  <a:cubicBezTo>
                    <a:pt x="138" y="76"/>
                    <a:pt x="129" y="85"/>
                    <a:pt x="118" y="85"/>
                  </a:cubicBezTo>
                  <a:close/>
                </a:path>
              </a:pathLst>
            </a:cu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8" name="îṣļíḑé">
              <a:extLst>
                <a:ext uri="{FF2B5EF4-FFF2-40B4-BE49-F238E27FC236}">
                  <a16:creationId xmlns:a16="http://schemas.microsoft.com/office/drawing/2014/main" id="{32DD4A22-3E08-4B90-A093-A578EA4C977F}"/>
                </a:ext>
              </a:extLst>
            </p:cNvPr>
            <p:cNvSpPr/>
            <p:nvPr/>
          </p:nvSpPr>
          <p:spPr bwMode="auto">
            <a:xfrm>
              <a:off x="4557713" y="1931988"/>
              <a:ext cx="190500" cy="195263"/>
            </a:xfrm>
            <a:custGeom>
              <a:avLst/>
              <a:gdLst>
                <a:gd name="T0" fmla="*/ 0 w 120"/>
                <a:gd name="T1" fmla="*/ 0 h 123"/>
                <a:gd name="T2" fmla="*/ 0 w 120"/>
                <a:gd name="T3" fmla="*/ 123 h 123"/>
                <a:gd name="T4" fmla="*/ 120 w 120"/>
                <a:gd name="T5" fmla="*/ 56 h 123"/>
                <a:gd name="T6" fmla="*/ 0 w 120"/>
                <a:gd name="T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23">
                  <a:moveTo>
                    <a:pt x="0" y="0"/>
                  </a:moveTo>
                  <a:lnTo>
                    <a:pt x="0" y="123"/>
                  </a:lnTo>
                  <a:lnTo>
                    <a:pt x="120" y="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9" name="îSḻîḍê">
              <a:extLst>
                <a:ext uri="{FF2B5EF4-FFF2-40B4-BE49-F238E27FC236}">
                  <a16:creationId xmlns:a16="http://schemas.microsoft.com/office/drawing/2014/main" id="{03E62EE3-2FCB-4930-B0BA-E6AB47EF9F79}"/>
                </a:ext>
              </a:extLst>
            </p:cNvPr>
            <p:cNvSpPr/>
            <p:nvPr/>
          </p:nvSpPr>
          <p:spPr bwMode="auto">
            <a:xfrm>
              <a:off x="6223001" y="1293813"/>
              <a:ext cx="355600" cy="438150"/>
            </a:xfrm>
            <a:custGeom>
              <a:avLst/>
              <a:gdLst>
                <a:gd name="T0" fmla="*/ 60 w 60"/>
                <a:gd name="T1" fmla="*/ 33 h 74"/>
                <a:gd name="T2" fmla="*/ 25 w 60"/>
                <a:gd name="T3" fmla="*/ 4 h 74"/>
                <a:gd name="T4" fmla="*/ 2 w 60"/>
                <a:gd name="T5" fmla="*/ 26 h 74"/>
                <a:gd name="T6" fmla="*/ 10 w 60"/>
                <a:gd name="T7" fmla="*/ 53 h 74"/>
                <a:gd name="T8" fmla="*/ 18 w 60"/>
                <a:gd name="T9" fmla="*/ 73 h 74"/>
                <a:gd name="T10" fmla="*/ 18 w 60"/>
                <a:gd name="T11" fmla="*/ 74 h 74"/>
                <a:gd name="T12" fmla="*/ 44 w 60"/>
                <a:gd name="T13" fmla="*/ 74 h 74"/>
                <a:gd name="T14" fmla="*/ 44 w 60"/>
                <a:gd name="T15" fmla="*/ 74 h 74"/>
                <a:gd name="T16" fmla="*/ 52 w 60"/>
                <a:gd name="T17" fmla="*/ 54 h 74"/>
                <a:gd name="T18" fmla="*/ 60 w 60"/>
                <a:gd name="T19" fmla="*/ 3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60" y="33"/>
                  </a:moveTo>
                  <a:cubicBezTo>
                    <a:pt x="60" y="15"/>
                    <a:pt x="44" y="0"/>
                    <a:pt x="25" y="4"/>
                  </a:cubicBezTo>
                  <a:cubicBezTo>
                    <a:pt x="14" y="6"/>
                    <a:pt x="5" y="15"/>
                    <a:pt x="2" y="26"/>
                  </a:cubicBezTo>
                  <a:cubicBezTo>
                    <a:pt x="0" y="37"/>
                    <a:pt x="3" y="47"/>
                    <a:pt x="10" y="53"/>
                  </a:cubicBezTo>
                  <a:cubicBezTo>
                    <a:pt x="15" y="59"/>
                    <a:pt x="18" y="66"/>
                    <a:pt x="18" y="73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66"/>
                    <a:pt x="47" y="59"/>
                    <a:pt x="52" y="54"/>
                  </a:cubicBezTo>
                  <a:cubicBezTo>
                    <a:pt x="57" y="48"/>
                    <a:pt x="60" y="41"/>
                    <a:pt x="60" y="33"/>
                  </a:cubicBezTo>
                  <a:close/>
                </a:path>
              </a:pathLst>
            </a:cu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0" name="i$ḻiḑê">
              <a:extLst>
                <a:ext uri="{FF2B5EF4-FFF2-40B4-BE49-F238E27FC236}">
                  <a16:creationId xmlns:a16="http://schemas.microsoft.com/office/drawing/2014/main" id="{C734FF6E-A3FF-4CA0-BE69-D2C8F9C3CE33}"/>
                </a:ext>
              </a:extLst>
            </p:cNvPr>
            <p:cNvSpPr/>
            <p:nvPr/>
          </p:nvSpPr>
          <p:spPr bwMode="auto">
            <a:xfrm>
              <a:off x="6311901" y="1695451"/>
              <a:ext cx="190500" cy="125413"/>
            </a:xfrm>
            <a:custGeom>
              <a:avLst/>
              <a:gdLst>
                <a:gd name="T0" fmla="*/ 30 w 32"/>
                <a:gd name="T1" fmla="*/ 21 h 21"/>
                <a:gd name="T2" fmla="*/ 2 w 32"/>
                <a:gd name="T3" fmla="*/ 21 h 21"/>
                <a:gd name="T4" fmla="*/ 0 w 32"/>
                <a:gd name="T5" fmla="*/ 18 h 21"/>
                <a:gd name="T6" fmla="*/ 0 w 32"/>
                <a:gd name="T7" fmla="*/ 2 h 21"/>
                <a:gd name="T8" fmla="*/ 2 w 32"/>
                <a:gd name="T9" fmla="*/ 0 h 21"/>
                <a:gd name="T10" fmla="*/ 30 w 32"/>
                <a:gd name="T11" fmla="*/ 0 h 21"/>
                <a:gd name="T12" fmla="*/ 32 w 32"/>
                <a:gd name="T13" fmla="*/ 2 h 21"/>
                <a:gd name="T14" fmla="*/ 32 w 32"/>
                <a:gd name="T15" fmla="*/ 18 h 21"/>
                <a:gd name="T16" fmla="*/ 30 w 32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21">
                  <a:moveTo>
                    <a:pt x="30" y="21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1" y="0"/>
                    <a:pt x="32" y="1"/>
                    <a:pt x="32" y="2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20"/>
                    <a:pt x="31" y="21"/>
                    <a:pt x="30" y="21"/>
                  </a:cubicBezTo>
                  <a:close/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1" name="ï$ḷiďe">
              <a:extLst>
                <a:ext uri="{FF2B5EF4-FFF2-40B4-BE49-F238E27FC236}">
                  <a16:creationId xmlns:a16="http://schemas.microsoft.com/office/drawing/2014/main" id="{B79D45D0-B5B8-48AE-B798-82E04283417A}"/>
                </a:ext>
              </a:extLst>
            </p:cNvPr>
            <p:cNvSpPr/>
            <p:nvPr/>
          </p:nvSpPr>
          <p:spPr bwMode="auto">
            <a:xfrm>
              <a:off x="6353176" y="1736726"/>
              <a:ext cx="107950" cy="101600"/>
            </a:xfrm>
            <a:custGeom>
              <a:avLst/>
              <a:gdLst>
                <a:gd name="T0" fmla="*/ 15 w 18"/>
                <a:gd name="T1" fmla="*/ 17 h 17"/>
                <a:gd name="T2" fmla="*/ 3 w 18"/>
                <a:gd name="T3" fmla="*/ 17 h 17"/>
                <a:gd name="T4" fmla="*/ 0 w 18"/>
                <a:gd name="T5" fmla="*/ 14 h 17"/>
                <a:gd name="T6" fmla="*/ 0 w 18"/>
                <a:gd name="T7" fmla="*/ 3 h 17"/>
                <a:gd name="T8" fmla="*/ 3 w 18"/>
                <a:gd name="T9" fmla="*/ 0 h 17"/>
                <a:gd name="T10" fmla="*/ 15 w 18"/>
                <a:gd name="T11" fmla="*/ 0 h 17"/>
                <a:gd name="T12" fmla="*/ 18 w 18"/>
                <a:gd name="T13" fmla="*/ 3 h 17"/>
                <a:gd name="T14" fmla="*/ 18 w 18"/>
                <a:gd name="T15" fmla="*/ 14 h 17"/>
                <a:gd name="T16" fmla="*/ 15 w 18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7">
                  <a:moveTo>
                    <a:pt x="15" y="17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1" y="17"/>
                    <a:pt x="0" y="16"/>
                    <a:pt x="0" y="1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7" y="0"/>
                    <a:pt x="18" y="1"/>
                    <a:pt x="18" y="3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6"/>
                    <a:pt x="17" y="17"/>
                    <a:pt x="15" y="17"/>
                  </a:cubicBezTo>
                  <a:close/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2" name="ïş1idé">
              <a:extLst>
                <a:ext uri="{FF2B5EF4-FFF2-40B4-BE49-F238E27FC236}">
                  <a16:creationId xmlns:a16="http://schemas.microsoft.com/office/drawing/2014/main" id="{70BB4CCF-D1FD-4471-9D39-F4D88E61B824}"/>
                </a:ext>
              </a:extLst>
            </p:cNvPr>
            <p:cNvSpPr/>
            <p:nvPr/>
          </p:nvSpPr>
          <p:spPr bwMode="auto">
            <a:xfrm>
              <a:off x="6329363" y="1714501"/>
              <a:ext cx="155575" cy="22225"/>
            </a:xfrm>
            <a:custGeom>
              <a:avLst/>
              <a:gdLst>
                <a:gd name="T0" fmla="*/ 25 w 26"/>
                <a:gd name="T1" fmla="*/ 4 h 4"/>
                <a:gd name="T2" fmla="*/ 1 w 26"/>
                <a:gd name="T3" fmla="*/ 4 h 4"/>
                <a:gd name="T4" fmla="*/ 0 w 26"/>
                <a:gd name="T5" fmla="*/ 2 h 4"/>
                <a:gd name="T6" fmla="*/ 1 w 26"/>
                <a:gd name="T7" fmla="*/ 0 h 4"/>
                <a:gd name="T8" fmla="*/ 25 w 26"/>
                <a:gd name="T9" fmla="*/ 0 h 4"/>
                <a:gd name="T10" fmla="*/ 26 w 26"/>
                <a:gd name="T11" fmla="*/ 2 h 4"/>
                <a:gd name="T12" fmla="*/ 25 w 2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">
                  <a:moveTo>
                    <a:pt x="25" y="4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6" y="1"/>
                    <a:pt x="26" y="2"/>
                  </a:cubicBezTo>
                  <a:cubicBezTo>
                    <a:pt x="26" y="3"/>
                    <a:pt x="26" y="4"/>
                    <a:pt x="25" y="4"/>
                  </a:cubicBezTo>
                  <a:close/>
                </a:path>
              </a:pathLst>
            </a:custGeom>
            <a:solidFill>
              <a:srgbClr val="E7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3" name="işļîḑè">
              <a:extLst>
                <a:ext uri="{FF2B5EF4-FFF2-40B4-BE49-F238E27FC236}">
                  <a16:creationId xmlns:a16="http://schemas.microsoft.com/office/drawing/2014/main" id="{075093D2-5D2F-40C2-83FC-A3C127F32DF2}"/>
                </a:ext>
              </a:extLst>
            </p:cNvPr>
            <p:cNvSpPr/>
            <p:nvPr/>
          </p:nvSpPr>
          <p:spPr bwMode="auto">
            <a:xfrm>
              <a:off x="6329363" y="1749426"/>
              <a:ext cx="155575" cy="17463"/>
            </a:xfrm>
            <a:custGeom>
              <a:avLst/>
              <a:gdLst>
                <a:gd name="T0" fmla="*/ 25 w 26"/>
                <a:gd name="T1" fmla="*/ 3 h 3"/>
                <a:gd name="T2" fmla="*/ 1 w 26"/>
                <a:gd name="T3" fmla="*/ 3 h 3"/>
                <a:gd name="T4" fmla="*/ 0 w 26"/>
                <a:gd name="T5" fmla="*/ 1 h 3"/>
                <a:gd name="T6" fmla="*/ 1 w 26"/>
                <a:gd name="T7" fmla="*/ 0 h 3"/>
                <a:gd name="T8" fmla="*/ 25 w 26"/>
                <a:gd name="T9" fmla="*/ 0 h 3"/>
                <a:gd name="T10" fmla="*/ 26 w 26"/>
                <a:gd name="T11" fmla="*/ 1 h 3"/>
                <a:gd name="T12" fmla="*/ 25 w 26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">
                  <a:moveTo>
                    <a:pt x="25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6" y="0"/>
                    <a:pt x="26" y="1"/>
                  </a:cubicBezTo>
                  <a:cubicBezTo>
                    <a:pt x="26" y="2"/>
                    <a:pt x="26" y="3"/>
                    <a:pt x="25" y="3"/>
                  </a:cubicBezTo>
                  <a:close/>
                </a:path>
              </a:pathLst>
            </a:custGeom>
            <a:solidFill>
              <a:srgbClr val="E7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4" name="iS1íḍé">
              <a:extLst>
                <a:ext uri="{FF2B5EF4-FFF2-40B4-BE49-F238E27FC236}">
                  <a16:creationId xmlns:a16="http://schemas.microsoft.com/office/drawing/2014/main" id="{5F288E51-62AC-41B5-9E1A-00727AEB065F}"/>
                </a:ext>
              </a:extLst>
            </p:cNvPr>
            <p:cNvSpPr/>
            <p:nvPr/>
          </p:nvSpPr>
          <p:spPr bwMode="auto">
            <a:xfrm>
              <a:off x="6329363" y="1779588"/>
              <a:ext cx="155575" cy="17463"/>
            </a:xfrm>
            <a:custGeom>
              <a:avLst/>
              <a:gdLst>
                <a:gd name="T0" fmla="*/ 25 w 26"/>
                <a:gd name="T1" fmla="*/ 3 h 3"/>
                <a:gd name="T2" fmla="*/ 1 w 26"/>
                <a:gd name="T3" fmla="*/ 3 h 3"/>
                <a:gd name="T4" fmla="*/ 0 w 26"/>
                <a:gd name="T5" fmla="*/ 1 h 3"/>
                <a:gd name="T6" fmla="*/ 1 w 26"/>
                <a:gd name="T7" fmla="*/ 0 h 3"/>
                <a:gd name="T8" fmla="*/ 25 w 26"/>
                <a:gd name="T9" fmla="*/ 0 h 3"/>
                <a:gd name="T10" fmla="*/ 26 w 26"/>
                <a:gd name="T11" fmla="*/ 1 h 3"/>
                <a:gd name="T12" fmla="*/ 25 w 26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">
                  <a:moveTo>
                    <a:pt x="25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6" y="0"/>
                    <a:pt x="26" y="1"/>
                  </a:cubicBezTo>
                  <a:cubicBezTo>
                    <a:pt x="26" y="2"/>
                    <a:pt x="26" y="3"/>
                    <a:pt x="25" y="3"/>
                  </a:cubicBezTo>
                  <a:close/>
                </a:path>
              </a:pathLst>
            </a:custGeom>
            <a:solidFill>
              <a:srgbClr val="E7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5" name="îṩļïďè">
              <a:extLst>
                <a:ext uri="{FF2B5EF4-FFF2-40B4-BE49-F238E27FC236}">
                  <a16:creationId xmlns:a16="http://schemas.microsoft.com/office/drawing/2014/main" id="{D7CE2CA5-F8B8-4CB8-94AD-98348F78F350}"/>
                </a:ext>
              </a:extLst>
            </p:cNvPr>
            <p:cNvSpPr/>
            <p:nvPr/>
          </p:nvSpPr>
          <p:spPr bwMode="auto">
            <a:xfrm>
              <a:off x="6040438" y="1382713"/>
              <a:ext cx="147638" cy="82550"/>
            </a:xfrm>
            <a:custGeom>
              <a:avLst/>
              <a:gdLst>
                <a:gd name="T0" fmla="*/ 93 w 93"/>
                <a:gd name="T1" fmla="*/ 52 h 52"/>
                <a:gd name="T2" fmla="*/ 0 w 93"/>
                <a:gd name="T3" fmla="*/ 22 h 52"/>
                <a:gd name="T4" fmla="*/ 3 w 93"/>
                <a:gd name="T5" fmla="*/ 0 h 52"/>
                <a:gd name="T6" fmla="*/ 93 w 93"/>
                <a:gd name="T7" fmla="*/ 37 h 52"/>
                <a:gd name="T8" fmla="*/ 93 w 93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52">
                  <a:moveTo>
                    <a:pt x="93" y="52"/>
                  </a:moveTo>
                  <a:lnTo>
                    <a:pt x="0" y="22"/>
                  </a:lnTo>
                  <a:lnTo>
                    <a:pt x="3" y="0"/>
                  </a:lnTo>
                  <a:lnTo>
                    <a:pt x="93" y="37"/>
                  </a:lnTo>
                  <a:lnTo>
                    <a:pt x="93" y="52"/>
                  </a:lnTo>
                  <a:close/>
                </a:path>
              </a:pathLst>
            </a:cu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6" name="ïŝḻiḋe">
              <a:extLst>
                <a:ext uri="{FF2B5EF4-FFF2-40B4-BE49-F238E27FC236}">
                  <a16:creationId xmlns:a16="http://schemas.microsoft.com/office/drawing/2014/main" id="{7CA5F07B-A268-40E7-9D9D-575D9B3CC4D4}"/>
                </a:ext>
              </a:extLst>
            </p:cNvPr>
            <p:cNvSpPr/>
            <p:nvPr/>
          </p:nvSpPr>
          <p:spPr bwMode="auto">
            <a:xfrm>
              <a:off x="6626226" y="1365251"/>
              <a:ext cx="147638" cy="93663"/>
            </a:xfrm>
            <a:custGeom>
              <a:avLst/>
              <a:gdLst>
                <a:gd name="T0" fmla="*/ 0 w 93"/>
                <a:gd name="T1" fmla="*/ 59 h 59"/>
                <a:gd name="T2" fmla="*/ 93 w 93"/>
                <a:gd name="T3" fmla="*/ 26 h 59"/>
                <a:gd name="T4" fmla="*/ 82 w 93"/>
                <a:gd name="T5" fmla="*/ 0 h 59"/>
                <a:gd name="T6" fmla="*/ 0 w 93"/>
                <a:gd name="T7" fmla="*/ 44 h 59"/>
                <a:gd name="T8" fmla="*/ 0 w 93"/>
                <a:gd name="T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59">
                  <a:moveTo>
                    <a:pt x="0" y="59"/>
                  </a:moveTo>
                  <a:lnTo>
                    <a:pt x="93" y="26"/>
                  </a:lnTo>
                  <a:lnTo>
                    <a:pt x="82" y="0"/>
                  </a:lnTo>
                  <a:lnTo>
                    <a:pt x="0" y="44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7" name="ïṣḷíḑé">
              <a:extLst>
                <a:ext uri="{FF2B5EF4-FFF2-40B4-BE49-F238E27FC236}">
                  <a16:creationId xmlns:a16="http://schemas.microsoft.com/office/drawing/2014/main" id="{2AD2533C-763F-464D-BEF3-C242DCB44ECA}"/>
                </a:ext>
              </a:extLst>
            </p:cNvPr>
            <p:cNvSpPr/>
            <p:nvPr/>
          </p:nvSpPr>
          <p:spPr bwMode="auto">
            <a:xfrm>
              <a:off x="6129338" y="1198563"/>
              <a:ext cx="123825" cy="136525"/>
            </a:xfrm>
            <a:custGeom>
              <a:avLst/>
              <a:gdLst>
                <a:gd name="T0" fmla="*/ 70 w 78"/>
                <a:gd name="T1" fmla="*/ 86 h 86"/>
                <a:gd name="T2" fmla="*/ 0 w 78"/>
                <a:gd name="T3" fmla="*/ 19 h 86"/>
                <a:gd name="T4" fmla="*/ 18 w 78"/>
                <a:gd name="T5" fmla="*/ 0 h 86"/>
                <a:gd name="T6" fmla="*/ 78 w 78"/>
                <a:gd name="T7" fmla="*/ 75 h 86"/>
                <a:gd name="T8" fmla="*/ 70 w 78"/>
                <a:gd name="T9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86">
                  <a:moveTo>
                    <a:pt x="70" y="86"/>
                  </a:moveTo>
                  <a:lnTo>
                    <a:pt x="0" y="19"/>
                  </a:lnTo>
                  <a:lnTo>
                    <a:pt x="18" y="0"/>
                  </a:lnTo>
                  <a:lnTo>
                    <a:pt x="78" y="75"/>
                  </a:lnTo>
                  <a:lnTo>
                    <a:pt x="70" y="86"/>
                  </a:lnTo>
                  <a:close/>
                </a:path>
              </a:pathLst>
            </a:cu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8" name="îṡḻiḑè">
              <a:extLst>
                <a:ext uri="{FF2B5EF4-FFF2-40B4-BE49-F238E27FC236}">
                  <a16:creationId xmlns:a16="http://schemas.microsoft.com/office/drawing/2014/main" id="{8F1A9A03-A883-472A-B163-9CEBC47272E0}"/>
                </a:ext>
              </a:extLst>
            </p:cNvPr>
            <p:cNvSpPr/>
            <p:nvPr/>
          </p:nvSpPr>
          <p:spPr bwMode="auto">
            <a:xfrm>
              <a:off x="6513513" y="1176338"/>
              <a:ext cx="106363" cy="147638"/>
            </a:xfrm>
            <a:custGeom>
              <a:avLst/>
              <a:gdLst>
                <a:gd name="T0" fmla="*/ 11 w 67"/>
                <a:gd name="T1" fmla="*/ 93 h 93"/>
                <a:gd name="T2" fmla="*/ 67 w 67"/>
                <a:gd name="T3" fmla="*/ 14 h 93"/>
                <a:gd name="T4" fmla="*/ 49 w 67"/>
                <a:gd name="T5" fmla="*/ 0 h 93"/>
                <a:gd name="T6" fmla="*/ 0 w 67"/>
                <a:gd name="T7" fmla="*/ 85 h 93"/>
                <a:gd name="T8" fmla="*/ 11 w 67"/>
                <a:gd name="T9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93">
                  <a:moveTo>
                    <a:pt x="11" y="93"/>
                  </a:moveTo>
                  <a:lnTo>
                    <a:pt x="67" y="14"/>
                  </a:lnTo>
                  <a:lnTo>
                    <a:pt x="49" y="0"/>
                  </a:lnTo>
                  <a:lnTo>
                    <a:pt x="0" y="85"/>
                  </a:lnTo>
                  <a:lnTo>
                    <a:pt x="11" y="93"/>
                  </a:lnTo>
                  <a:close/>
                </a:path>
              </a:pathLst>
            </a:cu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9" name="iṣļîďé">
              <a:extLst>
                <a:ext uri="{FF2B5EF4-FFF2-40B4-BE49-F238E27FC236}">
                  <a16:creationId xmlns:a16="http://schemas.microsoft.com/office/drawing/2014/main" id="{349C73E9-B540-411F-9FC9-7C076B6AF67C}"/>
                </a:ext>
              </a:extLst>
            </p:cNvPr>
            <p:cNvSpPr/>
            <p:nvPr/>
          </p:nvSpPr>
          <p:spPr bwMode="auto">
            <a:xfrm>
              <a:off x="6353176" y="1116013"/>
              <a:ext cx="36513" cy="160338"/>
            </a:xfrm>
            <a:custGeom>
              <a:avLst/>
              <a:gdLst>
                <a:gd name="T0" fmla="*/ 8 w 23"/>
                <a:gd name="T1" fmla="*/ 101 h 101"/>
                <a:gd name="T2" fmla="*/ 0 w 23"/>
                <a:gd name="T3" fmla="*/ 4 h 101"/>
                <a:gd name="T4" fmla="*/ 23 w 23"/>
                <a:gd name="T5" fmla="*/ 0 h 101"/>
                <a:gd name="T6" fmla="*/ 19 w 23"/>
                <a:gd name="T7" fmla="*/ 97 h 101"/>
                <a:gd name="T8" fmla="*/ 8 w 23"/>
                <a:gd name="T9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01">
                  <a:moveTo>
                    <a:pt x="8" y="101"/>
                  </a:moveTo>
                  <a:lnTo>
                    <a:pt x="0" y="4"/>
                  </a:lnTo>
                  <a:lnTo>
                    <a:pt x="23" y="0"/>
                  </a:lnTo>
                  <a:lnTo>
                    <a:pt x="19" y="97"/>
                  </a:lnTo>
                  <a:lnTo>
                    <a:pt x="8" y="101"/>
                  </a:lnTo>
                  <a:close/>
                </a:path>
              </a:pathLst>
            </a:cu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0" name="îŝḷïḍé">
              <a:extLst>
                <a:ext uri="{FF2B5EF4-FFF2-40B4-BE49-F238E27FC236}">
                  <a16:creationId xmlns:a16="http://schemas.microsoft.com/office/drawing/2014/main" id="{8751C604-3629-448B-9AE1-4D57914B1760}"/>
                </a:ext>
              </a:extLst>
            </p:cNvPr>
            <p:cNvSpPr/>
            <p:nvPr/>
          </p:nvSpPr>
          <p:spPr bwMode="auto">
            <a:xfrm>
              <a:off x="4481513" y="3925888"/>
              <a:ext cx="195263" cy="188913"/>
            </a:xfrm>
            <a:custGeom>
              <a:avLst/>
              <a:gdLst>
                <a:gd name="T0" fmla="*/ 123 w 123"/>
                <a:gd name="T1" fmla="*/ 74 h 119"/>
                <a:gd name="T2" fmla="*/ 78 w 123"/>
                <a:gd name="T3" fmla="*/ 74 h 119"/>
                <a:gd name="T4" fmla="*/ 78 w 123"/>
                <a:gd name="T5" fmla="*/ 119 h 119"/>
                <a:gd name="T6" fmla="*/ 45 w 123"/>
                <a:gd name="T7" fmla="*/ 119 h 119"/>
                <a:gd name="T8" fmla="*/ 45 w 123"/>
                <a:gd name="T9" fmla="*/ 74 h 119"/>
                <a:gd name="T10" fmla="*/ 0 w 123"/>
                <a:gd name="T11" fmla="*/ 74 h 119"/>
                <a:gd name="T12" fmla="*/ 0 w 123"/>
                <a:gd name="T13" fmla="*/ 45 h 119"/>
                <a:gd name="T14" fmla="*/ 45 w 123"/>
                <a:gd name="T15" fmla="*/ 45 h 119"/>
                <a:gd name="T16" fmla="*/ 45 w 123"/>
                <a:gd name="T17" fmla="*/ 0 h 119"/>
                <a:gd name="T18" fmla="*/ 78 w 123"/>
                <a:gd name="T19" fmla="*/ 0 h 119"/>
                <a:gd name="T20" fmla="*/ 78 w 123"/>
                <a:gd name="T21" fmla="*/ 45 h 119"/>
                <a:gd name="T22" fmla="*/ 123 w 123"/>
                <a:gd name="T23" fmla="*/ 45 h 119"/>
                <a:gd name="T24" fmla="*/ 123 w 123"/>
                <a:gd name="T25" fmla="*/ 7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3" h="119">
                  <a:moveTo>
                    <a:pt x="123" y="74"/>
                  </a:moveTo>
                  <a:lnTo>
                    <a:pt x="78" y="74"/>
                  </a:lnTo>
                  <a:lnTo>
                    <a:pt x="78" y="119"/>
                  </a:lnTo>
                  <a:lnTo>
                    <a:pt x="45" y="119"/>
                  </a:lnTo>
                  <a:lnTo>
                    <a:pt x="45" y="74"/>
                  </a:lnTo>
                  <a:lnTo>
                    <a:pt x="0" y="74"/>
                  </a:lnTo>
                  <a:lnTo>
                    <a:pt x="0" y="45"/>
                  </a:lnTo>
                  <a:lnTo>
                    <a:pt x="45" y="45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78" y="45"/>
                  </a:lnTo>
                  <a:lnTo>
                    <a:pt x="123" y="45"/>
                  </a:lnTo>
                  <a:lnTo>
                    <a:pt x="123" y="74"/>
                  </a:lnTo>
                  <a:close/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1" name="îš1ïḋè">
              <a:extLst>
                <a:ext uri="{FF2B5EF4-FFF2-40B4-BE49-F238E27FC236}">
                  <a16:creationId xmlns:a16="http://schemas.microsoft.com/office/drawing/2014/main" id="{918B39D2-7977-4985-9269-A4E5C21E07CB}"/>
                </a:ext>
              </a:extLst>
            </p:cNvPr>
            <p:cNvSpPr/>
            <p:nvPr/>
          </p:nvSpPr>
          <p:spPr bwMode="auto">
            <a:xfrm>
              <a:off x="4202113" y="3890963"/>
              <a:ext cx="207963" cy="206375"/>
            </a:xfrm>
            <a:prstGeom prst="ellipse">
              <a:avLst/>
            </a:pr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2" name="îşḷíḓê">
              <a:extLst>
                <a:ext uri="{FF2B5EF4-FFF2-40B4-BE49-F238E27FC236}">
                  <a16:creationId xmlns:a16="http://schemas.microsoft.com/office/drawing/2014/main" id="{3CDA2A96-10D9-4504-9CA3-82D2AF64D9A1}"/>
                </a:ext>
              </a:extLst>
            </p:cNvPr>
            <p:cNvSpPr/>
            <p:nvPr/>
          </p:nvSpPr>
          <p:spPr bwMode="auto">
            <a:xfrm>
              <a:off x="4132263" y="4103688"/>
              <a:ext cx="349250" cy="271463"/>
            </a:xfrm>
            <a:custGeom>
              <a:avLst/>
              <a:gdLst>
                <a:gd name="T0" fmla="*/ 37 w 59"/>
                <a:gd name="T1" fmla="*/ 0 h 46"/>
                <a:gd name="T2" fmla="*/ 22 w 59"/>
                <a:gd name="T3" fmla="*/ 0 h 46"/>
                <a:gd name="T4" fmla="*/ 0 w 59"/>
                <a:gd name="T5" fmla="*/ 22 h 46"/>
                <a:gd name="T6" fmla="*/ 0 w 59"/>
                <a:gd name="T7" fmla="*/ 40 h 46"/>
                <a:gd name="T8" fmla="*/ 0 w 59"/>
                <a:gd name="T9" fmla="*/ 40 h 46"/>
                <a:gd name="T10" fmla="*/ 1 w 59"/>
                <a:gd name="T11" fmla="*/ 41 h 46"/>
                <a:gd name="T12" fmla="*/ 31 w 59"/>
                <a:gd name="T13" fmla="*/ 46 h 46"/>
                <a:gd name="T14" fmla="*/ 57 w 59"/>
                <a:gd name="T15" fmla="*/ 41 h 46"/>
                <a:gd name="T16" fmla="*/ 59 w 59"/>
                <a:gd name="T17" fmla="*/ 40 h 46"/>
                <a:gd name="T18" fmla="*/ 59 w 59"/>
                <a:gd name="T19" fmla="*/ 40 h 46"/>
                <a:gd name="T20" fmla="*/ 59 w 59"/>
                <a:gd name="T21" fmla="*/ 22 h 46"/>
                <a:gd name="T22" fmla="*/ 37 w 59"/>
                <a:gd name="T2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46">
                  <a:moveTo>
                    <a:pt x="37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13" y="44"/>
                    <a:pt x="23" y="46"/>
                    <a:pt x="31" y="46"/>
                  </a:cubicBezTo>
                  <a:cubicBezTo>
                    <a:pt x="47" y="46"/>
                    <a:pt x="57" y="41"/>
                    <a:pt x="57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9" y="10"/>
                    <a:pt x="49" y="0"/>
                    <a:pt x="37" y="0"/>
                  </a:cubicBezTo>
                </a:path>
              </a:pathLst>
            </a:cu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3" name="îṧļîḓe">
              <a:extLst>
                <a:ext uri="{FF2B5EF4-FFF2-40B4-BE49-F238E27FC236}">
                  <a16:creationId xmlns:a16="http://schemas.microsoft.com/office/drawing/2014/main" id="{02D91B42-D095-48D8-B53D-8F62B98332C7}"/>
                </a:ext>
              </a:extLst>
            </p:cNvPr>
            <p:cNvSpPr/>
            <p:nvPr/>
          </p:nvSpPr>
          <p:spPr bwMode="auto">
            <a:xfrm>
              <a:off x="6916738" y="4735513"/>
              <a:ext cx="765175" cy="668338"/>
            </a:xfrm>
            <a:custGeom>
              <a:avLst/>
              <a:gdLst>
                <a:gd name="T0" fmla="*/ 42 w 129"/>
                <a:gd name="T1" fmla="*/ 76 h 113"/>
                <a:gd name="T2" fmla="*/ 42 w 129"/>
                <a:gd name="T3" fmla="*/ 75 h 113"/>
                <a:gd name="T4" fmla="*/ 42 w 129"/>
                <a:gd name="T5" fmla="*/ 76 h 113"/>
                <a:gd name="T6" fmla="*/ 109 w 129"/>
                <a:gd name="T7" fmla="*/ 76 h 113"/>
                <a:gd name="T8" fmla="*/ 113 w 129"/>
                <a:gd name="T9" fmla="*/ 72 h 113"/>
                <a:gd name="T10" fmla="*/ 128 w 129"/>
                <a:gd name="T11" fmla="*/ 21 h 113"/>
                <a:gd name="T12" fmla="*/ 127 w 129"/>
                <a:gd name="T13" fmla="*/ 17 h 113"/>
                <a:gd name="T14" fmla="*/ 123 w 129"/>
                <a:gd name="T15" fmla="*/ 14 h 113"/>
                <a:gd name="T16" fmla="*/ 35 w 129"/>
                <a:gd name="T17" fmla="*/ 14 h 113"/>
                <a:gd name="T18" fmla="*/ 32 w 129"/>
                <a:gd name="T19" fmla="*/ 4 h 113"/>
                <a:gd name="T20" fmla="*/ 27 w 129"/>
                <a:gd name="T21" fmla="*/ 0 h 113"/>
                <a:gd name="T22" fmla="*/ 5 w 129"/>
                <a:gd name="T23" fmla="*/ 0 h 113"/>
                <a:gd name="T24" fmla="*/ 0 w 129"/>
                <a:gd name="T25" fmla="*/ 5 h 113"/>
                <a:gd name="T26" fmla="*/ 5 w 129"/>
                <a:gd name="T27" fmla="*/ 10 h 113"/>
                <a:gd name="T28" fmla="*/ 23 w 129"/>
                <a:gd name="T29" fmla="*/ 10 h 113"/>
                <a:gd name="T30" fmla="*/ 36 w 129"/>
                <a:gd name="T31" fmla="*/ 68 h 113"/>
                <a:gd name="T32" fmla="*/ 29 w 129"/>
                <a:gd name="T33" fmla="*/ 78 h 113"/>
                <a:gd name="T34" fmla="*/ 41 w 129"/>
                <a:gd name="T35" fmla="*/ 91 h 113"/>
                <a:gd name="T36" fmla="*/ 37 w 129"/>
                <a:gd name="T37" fmla="*/ 101 h 113"/>
                <a:gd name="T38" fmla="*/ 49 w 129"/>
                <a:gd name="T39" fmla="*/ 113 h 113"/>
                <a:gd name="T40" fmla="*/ 62 w 129"/>
                <a:gd name="T41" fmla="*/ 101 h 113"/>
                <a:gd name="T42" fmla="*/ 57 w 129"/>
                <a:gd name="T43" fmla="*/ 91 h 113"/>
                <a:gd name="T44" fmla="*/ 93 w 129"/>
                <a:gd name="T45" fmla="*/ 91 h 113"/>
                <a:gd name="T46" fmla="*/ 89 w 129"/>
                <a:gd name="T47" fmla="*/ 101 h 113"/>
                <a:gd name="T48" fmla="*/ 101 w 129"/>
                <a:gd name="T49" fmla="*/ 113 h 113"/>
                <a:gd name="T50" fmla="*/ 114 w 129"/>
                <a:gd name="T51" fmla="*/ 101 h 113"/>
                <a:gd name="T52" fmla="*/ 109 w 129"/>
                <a:gd name="T53" fmla="*/ 91 h 113"/>
                <a:gd name="T54" fmla="*/ 114 w 129"/>
                <a:gd name="T55" fmla="*/ 86 h 113"/>
                <a:gd name="T56" fmla="*/ 109 w 129"/>
                <a:gd name="T57" fmla="*/ 81 h 113"/>
                <a:gd name="T58" fmla="*/ 42 w 129"/>
                <a:gd name="T59" fmla="*/ 81 h 113"/>
                <a:gd name="T60" fmla="*/ 40 w 129"/>
                <a:gd name="T61" fmla="*/ 78 h 113"/>
                <a:gd name="T62" fmla="*/ 42 w 129"/>
                <a:gd name="T63" fmla="*/ 76 h 113"/>
                <a:gd name="T64" fmla="*/ 101 w 129"/>
                <a:gd name="T65" fmla="*/ 103 h 113"/>
                <a:gd name="T66" fmla="*/ 99 w 129"/>
                <a:gd name="T67" fmla="*/ 101 h 113"/>
                <a:gd name="T68" fmla="*/ 101 w 129"/>
                <a:gd name="T69" fmla="*/ 98 h 113"/>
                <a:gd name="T70" fmla="*/ 103 w 129"/>
                <a:gd name="T71" fmla="*/ 101 h 113"/>
                <a:gd name="T72" fmla="*/ 101 w 129"/>
                <a:gd name="T73" fmla="*/ 103 h 113"/>
                <a:gd name="T74" fmla="*/ 49 w 129"/>
                <a:gd name="T75" fmla="*/ 98 h 113"/>
                <a:gd name="T76" fmla="*/ 51 w 129"/>
                <a:gd name="T77" fmla="*/ 101 h 113"/>
                <a:gd name="T78" fmla="*/ 49 w 129"/>
                <a:gd name="T79" fmla="*/ 103 h 113"/>
                <a:gd name="T80" fmla="*/ 47 w 129"/>
                <a:gd name="T81" fmla="*/ 101 h 113"/>
                <a:gd name="T82" fmla="*/ 49 w 129"/>
                <a:gd name="T83" fmla="*/ 98 h 113"/>
                <a:gd name="T84" fmla="*/ 37 w 129"/>
                <a:gd name="T85" fmla="*/ 25 h 113"/>
                <a:gd name="T86" fmla="*/ 116 w 129"/>
                <a:gd name="T87" fmla="*/ 25 h 113"/>
                <a:gd name="T88" fmla="*/ 105 w 129"/>
                <a:gd name="T89" fmla="*/ 66 h 113"/>
                <a:gd name="T90" fmla="*/ 46 w 129"/>
                <a:gd name="T91" fmla="*/ 66 h 113"/>
                <a:gd name="T92" fmla="*/ 37 w 129"/>
                <a:gd name="T93" fmla="*/ 2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9" h="113">
                  <a:moveTo>
                    <a:pt x="42" y="76"/>
                  </a:moveTo>
                  <a:cubicBezTo>
                    <a:pt x="42" y="75"/>
                    <a:pt x="42" y="75"/>
                    <a:pt x="42" y="75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109" y="76"/>
                    <a:pt x="109" y="76"/>
                    <a:pt x="109" y="76"/>
                  </a:cubicBezTo>
                  <a:cubicBezTo>
                    <a:pt x="111" y="76"/>
                    <a:pt x="113" y="75"/>
                    <a:pt x="113" y="72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9" y="19"/>
                    <a:pt x="128" y="18"/>
                    <a:pt x="127" y="17"/>
                  </a:cubicBezTo>
                  <a:cubicBezTo>
                    <a:pt x="126" y="15"/>
                    <a:pt x="125" y="14"/>
                    <a:pt x="123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1"/>
                    <a:pt x="30" y="0"/>
                    <a:pt x="2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32" y="70"/>
                    <a:pt x="29" y="74"/>
                    <a:pt x="29" y="78"/>
                  </a:cubicBezTo>
                  <a:cubicBezTo>
                    <a:pt x="29" y="85"/>
                    <a:pt x="35" y="91"/>
                    <a:pt x="41" y="91"/>
                  </a:cubicBezTo>
                  <a:cubicBezTo>
                    <a:pt x="39" y="93"/>
                    <a:pt x="37" y="97"/>
                    <a:pt x="37" y="101"/>
                  </a:cubicBezTo>
                  <a:cubicBezTo>
                    <a:pt x="37" y="107"/>
                    <a:pt x="42" y="113"/>
                    <a:pt x="49" y="113"/>
                  </a:cubicBezTo>
                  <a:cubicBezTo>
                    <a:pt x="56" y="113"/>
                    <a:pt x="62" y="107"/>
                    <a:pt x="62" y="101"/>
                  </a:cubicBezTo>
                  <a:cubicBezTo>
                    <a:pt x="62" y="97"/>
                    <a:pt x="60" y="93"/>
                    <a:pt x="57" y="91"/>
                  </a:cubicBezTo>
                  <a:cubicBezTo>
                    <a:pt x="93" y="91"/>
                    <a:pt x="93" y="91"/>
                    <a:pt x="93" y="91"/>
                  </a:cubicBezTo>
                  <a:cubicBezTo>
                    <a:pt x="91" y="93"/>
                    <a:pt x="89" y="97"/>
                    <a:pt x="89" y="101"/>
                  </a:cubicBezTo>
                  <a:cubicBezTo>
                    <a:pt x="89" y="107"/>
                    <a:pt x="94" y="113"/>
                    <a:pt x="101" y="113"/>
                  </a:cubicBezTo>
                  <a:cubicBezTo>
                    <a:pt x="108" y="113"/>
                    <a:pt x="114" y="107"/>
                    <a:pt x="114" y="101"/>
                  </a:cubicBezTo>
                  <a:cubicBezTo>
                    <a:pt x="114" y="97"/>
                    <a:pt x="112" y="93"/>
                    <a:pt x="109" y="91"/>
                  </a:cubicBezTo>
                  <a:cubicBezTo>
                    <a:pt x="112" y="91"/>
                    <a:pt x="114" y="88"/>
                    <a:pt x="114" y="86"/>
                  </a:cubicBezTo>
                  <a:cubicBezTo>
                    <a:pt x="114" y="83"/>
                    <a:pt x="111" y="81"/>
                    <a:pt x="109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1" y="81"/>
                    <a:pt x="40" y="80"/>
                    <a:pt x="40" y="78"/>
                  </a:cubicBezTo>
                  <a:cubicBezTo>
                    <a:pt x="40" y="77"/>
                    <a:pt x="41" y="76"/>
                    <a:pt x="42" y="76"/>
                  </a:cubicBezTo>
                  <a:close/>
                  <a:moveTo>
                    <a:pt x="101" y="103"/>
                  </a:moveTo>
                  <a:cubicBezTo>
                    <a:pt x="100" y="103"/>
                    <a:pt x="99" y="102"/>
                    <a:pt x="99" y="101"/>
                  </a:cubicBezTo>
                  <a:cubicBezTo>
                    <a:pt x="99" y="99"/>
                    <a:pt x="100" y="98"/>
                    <a:pt x="101" y="98"/>
                  </a:cubicBezTo>
                  <a:cubicBezTo>
                    <a:pt x="102" y="98"/>
                    <a:pt x="103" y="99"/>
                    <a:pt x="103" y="101"/>
                  </a:cubicBezTo>
                  <a:cubicBezTo>
                    <a:pt x="103" y="102"/>
                    <a:pt x="102" y="103"/>
                    <a:pt x="101" y="103"/>
                  </a:cubicBezTo>
                  <a:close/>
                  <a:moveTo>
                    <a:pt x="49" y="98"/>
                  </a:moveTo>
                  <a:cubicBezTo>
                    <a:pt x="50" y="98"/>
                    <a:pt x="51" y="99"/>
                    <a:pt x="51" y="101"/>
                  </a:cubicBezTo>
                  <a:cubicBezTo>
                    <a:pt x="51" y="102"/>
                    <a:pt x="50" y="103"/>
                    <a:pt x="49" y="103"/>
                  </a:cubicBezTo>
                  <a:cubicBezTo>
                    <a:pt x="48" y="103"/>
                    <a:pt x="47" y="102"/>
                    <a:pt x="47" y="101"/>
                  </a:cubicBezTo>
                  <a:cubicBezTo>
                    <a:pt x="47" y="99"/>
                    <a:pt x="48" y="98"/>
                    <a:pt x="49" y="98"/>
                  </a:cubicBezTo>
                  <a:close/>
                  <a:moveTo>
                    <a:pt x="37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05" y="66"/>
                    <a:pt x="105" y="66"/>
                    <a:pt x="105" y="66"/>
                  </a:cubicBezTo>
                  <a:cubicBezTo>
                    <a:pt x="46" y="66"/>
                    <a:pt x="46" y="66"/>
                    <a:pt x="46" y="66"/>
                  </a:cubicBezTo>
                  <a:lnTo>
                    <a:pt x="37" y="25"/>
                  </a:lnTo>
                  <a:close/>
                </a:path>
              </a:pathLst>
            </a:cu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4" name="îṩḷiḓè">
              <a:extLst>
                <a:ext uri="{FF2B5EF4-FFF2-40B4-BE49-F238E27FC236}">
                  <a16:creationId xmlns:a16="http://schemas.microsoft.com/office/drawing/2014/main" id="{EDFFBC82-2671-477F-8174-A97197E77899}"/>
                </a:ext>
              </a:extLst>
            </p:cNvPr>
            <p:cNvSpPr/>
            <p:nvPr/>
          </p:nvSpPr>
          <p:spPr bwMode="auto">
            <a:xfrm>
              <a:off x="3805238" y="3559176"/>
              <a:ext cx="355600" cy="65088"/>
            </a:xfrm>
            <a:prstGeom prst="rect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5" name="îṩḷíḍé">
              <a:extLst>
                <a:ext uri="{FF2B5EF4-FFF2-40B4-BE49-F238E27FC236}">
                  <a16:creationId xmlns:a16="http://schemas.microsoft.com/office/drawing/2014/main" id="{586A9300-6C92-4B9A-97EE-BD0F9399FFF9}"/>
                </a:ext>
              </a:extLst>
            </p:cNvPr>
            <p:cNvSpPr/>
            <p:nvPr/>
          </p:nvSpPr>
          <p:spPr bwMode="auto">
            <a:xfrm>
              <a:off x="3889376" y="3648076"/>
              <a:ext cx="354013" cy="65088"/>
            </a:xfrm>
            <a:prstGeom prst="rect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6" name="íṧ1iďé">
              <a:extLst>
                <a:ext uri="{FF2B5EF4-FFF2-40B4-BE49-F238E27FC236}">
                  <a16:creationId xmlns:a16="http://schemas.microsoft.com/office/drawing/2014/main" id="{C407FE46-FAD4-4717-8441-220FCC73D5D7}"/>
                </a:ext>
              </a:extLst>
            </p:cNvPr>
            <p:cNvSpPr/>
            <p:nvPr/>
          </p:nvSpPr>
          <p:spPr bwMode="auto">
            <a:xfrm>
              <a:off x="3805238" y="3736976"/>
              <a:ext cx="355600" cy="65088"/>
            </a:xfrm>
            <a:prstGeom prst="rect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7" name="îṧlîḍé">
              <a:extLst>
                <a:ext uri="{FF2B5EF4-FFF2-40B4-BE49-F238E27FC236}">
                  <a16:creationId xmlns:a16="http://schemas.microsoft.com/office/drawing/2014/main" id="{BD4A73ED-8119-453C-9713-FA843D7E92BC}"/>
                </a:ext>
              </a:extLst>
            </p:cNvPr>
            <p:cNvSpPr/>
            <p:nvPr/>
          </p:nvSpPr>
          <p:spPr bwMode="auto">
            <a:xfrm>
              <a:off x="7343776" y="1519238"/>
              <a:ext cx="349250" cy="58738"/>
            </a:xfrm>
            <a:prstGeom prst="rect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8" name="îṧḻîḓe">
              <a:extLst>
                <a:ext uri="{FF2B5EF4-FFF2-40B4-BE49-F238E27FC236}">
                  <a16:creationId xmlns:a16="http://schemas.microsoft.com/office/drawing/2014/main" id="{CA116D6A-D3D2-4E13-B442-F68FA1A55F7F}"/>
                </a:ext>
              </a:extLst>
            </p:cNvPr>
            <p:cNvSpPr/>
            <p:nvPr/>
          </p:nvSpPr>
          <p:spPr bwMode="auto">
            <a:xfrm>
              <a:off x="7419976" y="1601788"/>
              <a:ext cx="355600" cy="65088"/>
            </a:xfrm>
            <a:prstGeom prst="rect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9" name="iSḻîḋe">
              <a:extLst>
                <a:ext uri="{FF2B5EF4-FFF2-40B4-BE49-F238E27FC236}">
                  <a16:creationId xmlns:a16="http://schemas.microsoft.com/office/drawing/2014/main" id="{B57242D6-4B6A-4C88-9454-6DA994CAEE2F}"/>
                </a:ext>
              </a:extLst>
            </p:cNvPr>
            <p:cNvSpPr/>
            <p:nvPr/>
          </p:nvSpPr>
          <p:spPr bwMode="auto">
            <a:xfrm>
              <a:off x="7337426" y="1695451"/>
              <a:ext cx="355600" cy="65088"/>
            </a:xfrm>
            <a:prstGeom prst="rect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0" name="îṡ1îdé">
              <a:extLst>
                <a:ext uri="{FF2B5EF4-FFF2-40B4-BE49-F238E27FC236}">
                  <a16:creationId xmlns:a16="http://schemas.microsoft.com/office/drawing/2014/main" id="{564FC9DD-31EF-4268-B7F8-A3091978B2F4}"/>
                </a:ext>
              </a:extLst>
            </p:cNvPr>
            <p:cNvSpPr/>
            <p:nvPr/>
          </p:nvSpPr>
          <p:spPr bwMode="auto">
            <a:xfrm>
              <a:off x="4570413" y="3535363"/>
              <a:ext cx="112713" cy="112713"/>
            </a:xfrm>
            <a:prstGeom prst="ellipse">
              <a:avLst/>
            </a:pr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1" name="îśļidê">
              <a:extLst>
                <a:ext uri="{FF2B5EF4-FFF2-40B4-BE49-F238E27FC236}">
                  <a16:creationId xmlns:a16="http://schemas.microsoft.com/office/drawing/2014/main" id="{D1FB4FAB-5C5D-4C2D-ACA8-990CC60A9E37}"/>
                </a:ext>
              </a:extLst>
            </p:cNvPr>
            <p:cNvSpPr/>
            <p:nvPr/>
          </p:nvSpPr>
          <p:spPr bwMode="auto">
            <a:xfrm>
              <a:off x="4286251" y="2554288"/>
              <a:ext cx="65088" cy="65088"/>
            </a:xfrm>
            <a:prstGeom prst="ellipse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2" name="ïṥḷïdê">
              <a:extLst>
                <a:ext uri="{FF2B5EF4-FFF2-40B4-BE49-F238E27FC236}">
                  <a16:creationId xmlns:a16="http://schemas.microsoft.com/office/drawing/2014/main" id="{3554F9F5-676C-464C-8A1B-45EC8B4513D2}"/>
                </a:ext>
              </a:extLst>
            </p:cNvPr>
            <p:cNvSpPr/>
            <p:nvPr/>
          </p:nvSpPr>
          <p:spPr bwMode="auto">
            <a:xfrm>
              <a:off x="7005638" y="2192338"/>
              <a:ext cx="65088" cy="65088"/>
            </a:xfrm>
            <a:prstGeom prst="ellipse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3" name="ïS1iḍe">
              <a:extLst>
                <a:ext uri="{FF2B5EF4-FFF2-40B4-BE49-F238E27FC236}">
                  <a16:creationId xmlns:a16="http://schemas.microsoft.com/office/drawing/2014/main" id="{0E5061BF-3514-4485-AC20-1EDE1BF49690}"/>
                </a:ext>
              </a:extLst>
            </p:cNvPr>
            <p:cNvSpPr/>
            <p:nvPr/>
          </p:nvSpPr>
          <p:spPr bwMode="auto">
            <a:xfrm>
              <a:off x="5151438" y="5180013"/>
              <a:ext cx="65088" cy="65088"/>
            </a:xfrm>
            <a:prstGeom prst="ellipse">
              <a:avLst/>
            </a:prstGeom>
            <a:solidFill>
              <a:srgbClr val="F5BA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4" name="íSḷîḍè">
              <a:extLst>
                <a:ext uri="{FF2B5EF4-FFF2-40B4-BE49-F238E27FC236}">
                  <a16:creationId xmlns:a16="http://schemas.microsoft.com/office/drawing/2014/main" id="{9B9405AC-604C-4839-A5F2-10776AA18F34}"/>
                </a:ext>
              </a:extLst>
            </p:cNvPr>
            <p:cNvSpPr/>
            <p:nvPr/>
          </p:nvSpPr>
          <p:spPr bwMode="auto">
            <a:xfrm>
              <a:off x="7059613" y="2317751"/>
              <a:ext cx="123825" cy="123825"/>
            </a:xfrm>
            <a:prstGeom prst="ellipse">
              <a:avLst/>
            </a:prstGeom>
            <a:solidFill>
              <a:srgbClr val="171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5" name="îŝļiḍé">
              <a:extLst>
                <a:ext uri="{FF2B5EF4-FFF2-40B4-BE49-F238E27FC236}">
                  <a16:creationId xmlns:a16="http://schemas.microsoft.com/office/drawing/2014/main" id="{1AEF58EE-5C96-406D-9B80-B673E76F52B3}"/>
                </a:ext>
              </a:extLst>
            </p:cNvPr>
            <p:cNvSpPr/>
            <p:nvPr/>
          </p:nvSpPr>
          <p:spPr bwMode="auto">
            <a:xfrm>
              <a:off x="4694238" y="5457826"/>
              <a:ext cx="1368425" cy="112713"/>
            </a:xfrm>
            <a:custGeom>
              <a:avLst/>
              <a:gdLst>
                <a:gd name="T0" fmla="*/ 221 w 231"/>
                <a:gd name="T1" fmla="*/ 19 h 19"/>
                <a:gd name="T2" fmla="*/ 9 w 231"/>
                <a:gd name="T3" fmla="*/ 19 h 19"/>
                <a:gd name="T4" fmla="*/ 0 w 231"/>
                <a:gd name="T5" fmla="*/ 10 h 19"/>
                <a:gd name="T6" fmla="*/ 9 w 231"/>
                <a:gd name="T7" fmla="*/ 0 h 19"/>
                <a:gd name="T8" fmla="*/ 221 w 231"/>
                <a:gd name="T9" fmla="*/ 0 h 19"/>
                <a:gd name="T10" fmla="*/ 231 w 231"/>
                <a:gd name="T11" fmla="*/ 10 h 19"/>
                <a:gd name="T12" fmla="*/ 221 w 231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1" h="19">
                  <a:moveTo>
                    <a:pt x="221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4" y="19"/>
                    <a:pt x="0" y="15"/>
                    <a:pt x="0" y="10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27" y="0"/>
                    <a:pt x="231" y="4"/>
                    <a:pt x="231" y="10"/>
                  </a:cubicBezTo>
                  <a:cubicBezTo>
                    <a:pt x="231" y="15"/>
                    <a:pt x="227" y="19"/>
                    <a:pt x="221" y="19"/>
                  </a:cubicBezTo>
                  <a:close/>
                </a:path>
              </a:pathLst>
            </a:cu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6" name="îšḷíde">
              <a:extLst>
                <a:ext uri="{FF2B5EF4-FFF2-40B4-BE49-F238E27FC236}">
                  <a16:creationId xmlns:a16="http://schemas.microsoft.com/office/drawing/2014/main" id="{77DE2C99-65D4-4FAC-BA89-42CCE0ECE0DC}"/>
                </a:ext>
              </a:extLst>
            </p:cNvPr>
            <p:cNvSpPr/>
            <p:nvPr/>
          </p:nvSpPr>
          <p:spPr bwMode="auto">
            <a:xfrm>
              <a:off x="5275263" y="5622926"/>
              <a:ext cx="1066800" cy="112713"/>
            </a:xfrm>
            <a:custGeom>
              <a:avLst/>
              <a:gdLst>
                <a:gd name="T0" fmla="*/ 171 w 180"/>
                <a:gd name="T1" fmla="*/ 19 h 19"/>
                <a:gd name="T2" fmla="*/ 10 w 180"/>
                <a:gd name="T3" fmla="*/ 19 h 19"/>
                <a:gd name="T4" fmla="*/ 0 w 180"/>
                <a:gd name="T5" fmla="*/ 10 h 19"/>
                <a:gd name="T6" fmla="*/ 10 w 180"/>
                <a:gd name="T7" fmla="*/ 0 h 19"/>
                <a:gd name="T8" fmla="*/ 171 w 180"/>
                <a:gd name="T9" fmla="*/ 0 h 19"/>
                <a:gd name="T10" fmla="*/ 180 w 180"/>
                <a:gd name="T11" fmla="*/ 10 h 19"/>
                <a:gd name="T12" fmla="*/ 171 w 180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9">
                  <a:moveTo>
                    <a:pt x="171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176" y="0"/>
                    <a:pt x="180" y="4"/>
                    <a:pt x="180" y="10"/>
                  </a:cubicBezTo>
                  <a:cubicBezTo>
                    <a:pt x="180" y="15"/>
                    <a:pt x="176" y="19"/>
                    <a:pt x="171" y="19"/>
                  </a:cubicBezTo>
                  <a:close/>
                </a:path>
              </a:pathLst>
            </a:custGeom>
            <a:solidFill>
              <a:srgbClr val="BAB9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62788367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30" name="组合 29"/>
          <p:cNvGrpSpPr/>
          <p:nvPr/>
        </p:nvGrpSpPr>
        <p:grpSpPr>
          <a:xfrm>
            <a:off x="401488" y="350564"/>
            <a:ext cx="1492332" cy="593612"/>
            <a:chOff x="401488" y="350564"/>
            <a:chExt cx="1492332" cy="593612"/>
          </a:xfrm>
        </p:grpSpPr>
        <p:sp>
          <p:nvSpPr>
            <p:cNvPr id="28" name="矩形 27"/>
            <p:cNvSpPr/>
            <p:nvPr/>
          </p:nvSpPr>
          <p:spPr>
            <a:xfrm>
              <a:off x="401488" y="350564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商业价值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01488" y="667177"/>
              <a:ext cx="149233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Commercial value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Textfeld 23"/>
          <p:cNvSpPr txBox="1"/>
          <p:nvPr/>
        </p:nvSpPr>
        <p:spPr>
          <a:xfrm>
            <a:off x="401488" y="1387042"/>
            <a:ext cx="113583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38163" defTabSz="228600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 Let’s 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Dance 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借助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AI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的力量完美将音乐、短视频、直播、社交、游戏融合在一起。做为独立应用可以直接上线。同时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Let’s Dance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也可以做一个舞蹈直播板块嵌入到网易云音乐中。借助明星发起舞蹈，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AI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系统自动学习生成舞蹈姿势库，再以游戏的方式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Push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到终端用户，为云音乐用户带来更多的趣玩性，增强客户粘度，多元化产品。</a:t>
            </a:r>
            <a:endParaRPr lang="en-US" altLang="zh-CN" sz="20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7172" name="Picture 4" descr="https://gimg2.baidu.com/image_search/src=http%3A%2F%2F5b0988e595225.cdn.sohucs.com%2Fimages%2F20180422%2Fa56402af29064b7d8b83f3d65238fdb3.jpeg&amp;refer=http%3A%2F%2F5b0988e595225.cdn.sohucs.com&amp;app=2002&amp;size=f9999,10000&amp;q=a80&amp;n=0&amp;g=0n&amp;fmt=jpeg?sec=1623162600&amp;t=213d700028c0ee0ad99ef09f5ee3cdb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25" y="3770404"/>
            <a:ext cx="4945357" cy="213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gimg2.baidu.com/image_search/src=http%3A%2F%2Fimg.zcool.cn%2Fcommunity%2F019cde5ae96936a801207fa196cb17.jpg%401280w_1l_2o_100sh.jpg&amp;refer=http%3A%2F%2Fimg.zcool.cn&amp;app=2002&amp;size=f9999,10000&amp;q=a80&amp;n=0&amp;g=0n&amp;fmt=jpeg?sec=1623162791&amp;t=7b19c9f1a121a57bc88fdeb4e72cec6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2" t="23957" r="2817" b="22198"/>
          <a:stretch/>
        </p:blipFill>
        <p:spPr bwMode="auto">
          <a:xfrm>
            <a:off x="6260145" y="3768900"/>
            <a:ext cx="5034771" cy="2134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960536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36733" y="1828800"/>
            <a:ext cx="10905895" cy="8700946"/>
            <a:chOff x="236733" y="1828800"/>
            <a:chExt cx="10905895" cy="8700946"/>
          </a:xfrm>
        </p:grpSpPr>
        <p:grpSp>
          <p:nvGrpSpPr>
            <p:cNvPr id="5" name="组合 4"/>
            <p:cNvGrpSpPr/>
            <p:nvPr/>
          </p:nvGrpSpPr>
          <p:grpSpPr>
            <a:xfrm>
              <a:off x="484532" y="1828800"/>
              <a:ext cx="6386630" cy="8700946"/>
              <a:chOff x="484532" y="-327555"/>
              <a:chExt cx="7969428" cy="10857301"/>
            </a:xfrm>
          </p:grpSpPr>
          <p:sp>
            <p:nvSpPr>
              <p:cNvPr id="6" name="圆角矩形 5"/>
              <p:cNvSpPr/>
              <p:nvPr/>
            </p:nvSpPr>
            <p:spPr>
              <a:xfrm rot="18859044">
                <a:off x="-1625912" y="3329752"/>
                <a:ext cx="5851092" cy="1630203"/>
              </a:xfrm>
              <a:prstGeom prst="roundRect">
                <a:avLst>
                  <a:gd name="adj" fmla="val 50000"/>
                </a:avLst>
              </a:prstGeom>
              <a:solidFill>
                <a:srgbClr val="AC2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" name="圆角矩形 6"/>
              <p:cNvSpPr/>
              <p:nvPr/>
            </p:nvSpPr>
            <p:spPr>
              <a:xfrm rot="18859044">
                <a:off x="-1552918" y="2803738"/>
                <a:ext cx="9337475" cy="5038075"/>
              </a:xfrm>
              <a:prstGeom prst="roundRect">
                <a:avLst>
                  <a:gd name="adj" fmla="val 50000"/>
                </a:avLst>
              </a:prstGeom>
              <a:solidFill>
                <a:srgbClr val="5924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" name="圆角矩形 7"/>
              <p:cNvSpPr/>
              <p:nvPr/>
            </p:nvSpPr>
            <p:spPr>
              <a:xfrm rot="18859044">
                <a:off x="1065687" y="3141474"/>
                <a:ext cx="10857301" cy="3919244"/>
              </a:xfrm>
              <a:prstGeom prst="roundRect">
                <a:avLst>
                  <a:gd name="adj" fmla="val 50000"/>
                </a:avLst>
              </a:prstGeom>
              <a:solidFill>
                <a:srgbClr val="0A18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9" name="十字星 8"/>
            <p:cNvSpPr/>
            <p:nvPr/>
          </p:nvSpPr>
          <p:spPr>
            <a:xfrm>
              <a:off x="8871081" y="6083491"/>
              <a:ext cx="414886" cy="414886"/>
            </a:xfrm>
            <a:prstGeom prst="star4">
              <a:avLst/>
            </a:prstGeom>
            <a:solidFill>
              <a:srgbClr val="21D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10471263" y="3104639"/>
              <a:ext cx="671365" cy="648722"/>
              <a:chOff x="2602414" y="1076347"/>
              <a:chExt cx="442330" cy="427412"/>
            </a:xfrm>
          </p:grpSpPr>
          <p:cxnSp>
            <p:nvCxnSpPr>
              <p:cNvPr id="11" name="直接连接符 10"/>
              <p:cNvCxnSpPr/>
              <p:nvPr/>
            </p:nvCxnSpPr>
            <p:spPr>
              <a:xfrm rot="-5400000">
                <a:off x="2639429" y="1221288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 rot="-3240000">
                <a:off x="2668535" y="1131710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 rot="-1080000">
                <a:off x="2744735" y="1076347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 rot="1080000">
                <a:off x="2838923" y="1076347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 rot="3240000">
                <a:off x="2915123" y="1131710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 rot="5400000">
                <a:off x="2944229" y="1221288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rot="7560000">
                <a:off x="2915123" y="1310866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 rot="9720000">
                <a:off x="2838923" y="1366229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rot="11880000">
                <a:off x="2744735" y="1366229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rot="14040000">
                <a:off x="2668535" y="1310866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文本框 20"/>
            <p:cNvSpPr txBox="1"/>
            <p:nvPr/>
          </p:nvSpPr>
          <p:spPr>
            <a:xfrm>
              <a:off x="236733" y="2615489"/>
              <a:ext cx="5490218" cy="3770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3900" dirty="0" smtClean="0">
                  <a:solidFill>
                    <a:schemeClr val="bg1"/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cs typeface="+mn-ea"/>
                  <a:sym typeface="+mn-lt"/>
                </a:rPr>
                <a:t>02</a:t>
              </a:r>
              <a:endParaRPr lang="zh-CN" altLang="en-US" sz="23900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6599588" y="2337620"/>
              <a:ext cx="508336" cy="508336"/>
            </a:xfrm>
            <a:prstGeom prst="ellipse">
              <a:avLst/>
            </a:prstGeom>
            <a:solidFill>
              <a:srgbClr val="FF56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939865" y="4406598"/>
              <a:ext cx="3013967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cs typeface="+mn-ea"/>
                  <a:sym typeface="+mn-lt"/>
                </a:rPr>
                <a:t>产品</a:t>
              </a:r>
              <a:r>
                <a:rPr lang="en-US" altLang="zh-CN" sz="4400" b="1" dirty="0">
                  <a:solidFill>
                    <a:schemeClr val="bg1"/>
                  </a:solidFill>
                  <a:cs typeface="+mn-ea"/>
                  <a:sym typeface="+mn-lt"/>
                </a:rPr>
                <a:t>Demo</a:t>
              </a:r>
              <a:endParaRPr lang="zh-CN" altLang="en-US" sz="44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939865" y="5106545"/>
              <a:ext cx="536524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spc="300" dirty="0" smtClean="0">
                  <a:solidFill>
                    <a:schemeClr val="bg1"/>
                  </a:solidFill>
                  <a:cs typeface="+mn-ea"/>
                  <a:sym typeface="+mn-lt"/>
                </a:rPr>
                <a:t>Product Demo</a:t>
              </a:r>
              <a:endParaRPr lang="en-US" altLang="zh-CN" sz="14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椭圆 25"/>
          <p:cNvSpPr/>
          <p:nvPr/>
        </p:nvSpPr>
        <p:spPr>
          <a:xfrm>
            <a:off x="11196886" y="-779371"/>
            <a:ext cx="1558742" cy="1558742"/>
          </a:xfrm>
          <a:prstGeom prst="ellipse">
            <a:avLst/>
          </a:prstGeom>
          <a:solidFill>
            <a:srgbClr val="AC2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30139693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30" name="组合 29"/>
          <p:cNvGrpSpPr/>
          <p:nvPr/>
        </p:nvGrpSpPr>
        <p:grpSpPr>
          <a:xfrm>
            <a:off x="401488" y="350564"/>
            <a:ext cx="1470274" cy="593612"/>
            <a:chOff x="401488" y="350564"/>
            <a:chExt cx="1470274" cy="593612"/>
          </a:xfrm>
        </p:grpSpPr>
        <p:sp>
          <p:nvSpPr>
            <p:cNvPr id="28" name="矩形 27"/>
            <p:cNvSpPr/>
            <p:nvPr/>
          </p:nvSpPr>
          <p:spPr>
            <a:xfrm>
              <a:off x="401488" y="350564"/>
              <a:ext cx="14702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产品</a:t>
              </a:r>
              <a:r>
                <a:rPr lang="en-US" altLang="zh-CN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Demo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01488" y="667177"/>
              <a:ext cx="125168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Product Demo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Textfeld 23"/>
          <p:cNvSpPr txBox="1"/>
          <p:nvPr/>
        </p:nvSpPr>
        <p:spPr>
          <a:xfrm>
            <a:off x="401488" y="1387042"/>
            <a:ext cx="114476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38163" defTabSz="228600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Let’s Dance</a:t>
            </a:r>
            <a:r>
              <a:rPr lang="zh-CN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产品提供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Android APP</a:t>
            </a:r>
            <a:r>
              <a:rPr lang="zh-CN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功能体验，附件打包有</a:t>
            </a: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Android</a:t>
            </a:r>
            <a:r>
              <a:rPr lang="zh-CN" altLang="en-US" sz="2400" dirty="0" smtClean="0">
                <a:solidFill>
                  <a:schemeClr val="bg1"/>
                </a:solidFill>
                <a:cs typeface="+mn-ea"/>
                <a:sym typeface="+mn-lt"/>
              </a:rPr>
              <a:t>安装包和舞蹈视频。使用步骤如下：</a:t>
            </a:r>
            <a:endParaRPr lang="en-US" altLang="zh-CN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Textfeld 23"/>
          <p:cNvSpPr txBox="1"/>
          <p:nvPr/>
        </p:nvSpPr>
        <p:spPr>
          <a:xfrm>
            <a:off x="944413" y="2754977"/>
            <a:ext cx="87234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2286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找一台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Android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手机，将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APK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安装包安装在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Android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手机中</a:t>
            </a:r>
            <a:endParaRPr lang="en-US" altLang="zh-CN" sz="1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marL="342900" indent="-342900" defTabSz="2286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将“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dance.mp4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”舞蹈视频拷贝到手机中，拷贝目录为“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en-US" altLang="zh-CN" sz="1400" dirty="0" err="1" smtClean="0">
                <a:solidFill>
                  <a:schemeClr val="bg1"/>
                </a:solidFill>
                <a:cs typeface="+mn-ea"/>
                <a:sym typeface="+mn-lt"/>
              </a:rPr>
              <a:t>sdcard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/download/dance.mp4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”</a:t>
            </a:r>
            <a:endParaRPr lang="en-US" altLang="zh-CN" sz="1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marL="342900" indent="-342900" defTabSz="2286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打开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APP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，进入“我的”，点击“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AI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训练视频”，点击“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START LEAN DANCE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”按钮，等待到右图所示则完成训练完成训练，返回上一界面即可。</a:t>
            </a:r>
            <a:endParaRPr lang="en-US" altLang="zh-CN" sz="1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marL="342900" indent="-342900" defTabSz="2286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点击“跳一跳”即可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开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直播，愉快的玩耍了。</a:t>
            </a:r>
            <a:endParaRPr lang="en-US" altLang="zh-CN" sz="14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marL="342900" indent="-342900" defTabSz="2286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观众可点击“看一看”并点击播放按钮观看直播。</a:t>
            </a: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0762" y="2754977"/>
            <a:ext cx="1598351" cy="358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74537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36733" y="1828800"/>
            <a:ext cx="10905895" cy="8700946"/>
            <a:chOff x="236733" y="1828800"/>
            <a:chExt cx="10905895" cy="8700946"/>
          </a:xfrm>
        </p:grpSpPr>
        <p:grpSp>
          <p:nvGrpSpPr>
            <p:cNvPr id="5" name="组合 4"/>
            <p:cNvGrpSpPr/>
            <p:nvPr/>
          </p:nvGrpSpPr>
          <p:grpSpPr>
            <a:xfrm>
              <a:off x="484532" y="1828800"/>
              <a:ext cx="6386630" cy="8700946"/>
              <a:chOff x="484532" y="-327555"/>
              <a:chExt cx="7969428" cy="10857301"/>
            </a:xfrm>
          </p:grpSpPr>
          <p:sp>
            <p:nvSpPr>
              <p:cNvPr id="6" name="圆角矩形 5"/>
              <p:cNvSpPr/>
              <p:nvPr/>
            </p:nvSpPr>
            <p:spPr>
              <a:xfrm rot="18859044">
                <a:off x="-1625912" y="3329752"/>
                <a:ext cx="5851092" cy="1630203"/>
              </a:xfrm>
              <a:prstGeom prst="roundRect">
                <a:avLst>
                  <a:gd name="adj" fmla="val 50000"/>
                </a:avLst>
              </a:prstGeom>
              <a:solidFill>
                <a:srgbClr val="AC2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" name="圆角矩形 6"/>
              <p:cNvSpPr/>
              <p:nvPr/>
            </p:nvSpPr>
            <p:spPr>
              <a:xfrm rot="18859044">
                <a:off x="-1552918" y="2803738"/>
                <a:ext cx="9337475" cy="5038075"/>
              </a:xfrm>
              <a:prstGeom prst="roundRect">
                <a:avLst>
                  <a:gd name="adj" fmla="val 50000"/>
                </a:avLst>
              </a:prstGeom>
              <a:solidFill>
                <a:srgbClr val="5924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" name="圆角矩形 7"/>
              <p:cNvSpPr/>
              <p:nvPr/>
            </p:nvSpPr>
            <p:spPr>
              <a:xfrm rot="18859044">
                <a:off x="1065687" y="3141474"/>
                <a:ext cx="10857301" cy="3919244"/>
              </a:xfrm>
              <a:prstGeom prst="roundRect">
                <a:avLst>
                  <a:gd name="adj" fmla="val 50000"/>
                </a:avLst>
              </a:prstGeom>
              <a:solidFill>
                <a:srgbClr val="0A18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9" name="十字星 8"/>
            <p:cNvSpPr/>
            <p:nvPr/>
          </p:nvSpPr>
          <p:spPr>
            <a:xfrm>
              <a:off x="8871081" y="6083491"/>
              <a:ext cx="414886" cy="414886"/>
            </a:xfrm>
            <a:prstGeom prst="star4">
              <a:avLst/>
            </a:prstGeom>
            <a:solidFill>
              <a:srgbClr val="21D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10471263" y="3104639"/>
              <a:ext cx="671365" cy="648722"/>
              <a:chOff x="2602414" y="1076347"/>
              <a:chExt cx="442330" cy="427412"/>
            </a:xfrm>
          </p:grpSpPr>
          <p:cxnSp>
            <p:nvCxnSpPr>
              <p:cNvPr id="11" name="直接连接符 10"/>
              <p:cNvCxnSpPr/>
              <p:nvPr/>
            </p:nvCxnSpPr>
            <p:spPr>
              <a:xfrm rot="-5400000">
                <a:off x="2639429" y="1221288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 rot="-3240000">
                <a:off x="2668535" y="1131710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 rot="-1080000">
                <a:off x="2744735" y="1076347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 rot="1080000">
                <a:off x="2838923" y="1076347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 rot="3240000">
                <a:off x="2915123" y="1131710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 rot="5400000">
                <a:off x="2944229" y="1221288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rot="7560000">
                <a:off x="2915123" y="1310866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 rot="9720000">
                <a:off x="2838923" y="1366229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rot="11880000">
                <a:off x="2744735" y="1366229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rot="14040000">
                <a:off x="2668535" y="1310866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文本框 20"/>
            <p:cNvSpPr txBox="1"/>
            <p:nvPr/>
          </p:nvSpPr>
          <p:spPr>
            <a:xfrm>
              <a:off x="236733" y="2615489"/>
              <a:ext cx="5490218" cy="3770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3900" dirty="0" smtClean="0">
                  <a:solidFill>
                    <a:schemeClr val="bg1"/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cs typeface="+mn-ea"/>
                  <a:sym typeface="+mn-lt"/>
                </a:rPr>
                <a:t>03</a:t>
              </a:r>
              <a:endParaRPr lang="zh-CN" altLang="en-US" sz="23900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6599588" y="2337620"/>
              <a:ext cx="508336" cy="508336"/>
            </a:xfrm>
            <a:prstGeom prst="ellipse">
              <a:avLst/>
            </a:prstGeom>
            <a:solidFill>
              <a:srgbClr val="FF56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939865" y="4406598"/>
              <a:ext cx="3801041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400" spc="300" dirty="0" smtClean="0">
                  <a:solidFill>
                    <a:schemeClr val="bg1"/>
                  </a:solidFill>
                  <a:cs typeface="+mn-ea"/>
                  <a:sym typeface="+mn-lt"/>
                </a:rPr>
                <a:t>产品演示视频</a:t>
              </a:r>
              <a:endParaRPr lang="en-US" altLang="zh-CN" sz="44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939865" y="5106545"/>
              <a:ext cx="536524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altLang="zh-CN" sz="1400" spc="300" dirty="0">
                  <a:solidFill>
                    <a:prstClr val="white"/>
                  </a:solidFill>
                  <a:cs typeface="+mn-ea"/>
                  <a:sym typeface="+mn-lt"/>
                </a:rPr>
                <a:t>Product Demo video</a:t>
              </a:r>
              <a:endParaRPr lang="en-US" altLang="zh-CN" sz="1400" spc="3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椭圆 25"/>
          <p:cNvSpPr/>
          <p:nvPr/>
        </p:nvSpPr>
        <p:spPr>
          <a:xfrm>
            <a:off x="11196886" y="-779371"/>
            <a:ext cx="1558742" cy="1558742"/>
          </a:xfrm>
          <a:prstGeom prst="ellipse">
            <a:avLst/>
          </a:prstGeom>
          <a:solidFill>
            <a:srgbClr val="AC2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4064390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30" name="组合 29"/>
          <p:cNvGrpSpPr/>
          <p:nvPr/>
        </p:nvGrpSpPr>
        <p:grpSpPr>
          <a:xfrm>
            <a:off x="401488" y="350564"/>
            <a:ext cx="2393027" cy="593612"/>
            <a:chOff x="401488" y="350564"/>
            <a:chExt cx="2393027" cy="593612"/>
          </a:xfrm>
        </p:grpSpPr>
        <p:sp>
          <p:nvSpPr>
            <p:cNvPr id="28" name="矩形 27"/>
            <p:cNvSpPr/>
            <p:nvPr/>
          </p:nvSpPr>
          <p:spPr>
            <a:xfrm>
              <a:off x="401488" y="350564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产品演示视频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01488" y="667177"/>
              <a:ext cx="239302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altLang="zh-CN" sz="1200" spc="300" dirty="0">
                  <a:solidFill>
                    <a:prstClr val="white"/>
                  </a:solidFill>
                  <a:cs typeface="+mn-ea"/>
                  <a:sym typeface="+mn-lt"/>
                </a:rPr>
                <a:t>Product Demo video</a:t>
              </a:r>
              <a:endParaRPr lang="en-US" altLang="zh-CN" sz="1200" spc="3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AI训练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132377" y="1501031"/>
            <a:ext cx="1710819" cy="3801819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2094488" y="5640067"/>
            <a:ext cx="17865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AI</a:t>
            </a:r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舞蹈训练</a:t>
            </a:r>
            <a:endParaRPr lang="en-US" altLang="zh-CN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（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视频点击播放</a:t>
            </a:r>
            <a:r>
              <a:rPr lang="zh-CN" altLang="en-US" sz="1400" dirty="0" smtClean="0">
                <a:solidFill>
                  <a:schemeClr val="bg1"/>
                </a:solidFill>
              </a:rPr>
              <a:t>）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926923" y="5640067"/>
            <a:ext cx="233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发起舞蹈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Battle</a:t>
            </a:r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直播</a:t>
            </a:r>
            <a:endParaRPr lang="en-US" altLang="zh-CN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（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视频点击播放</a:t>
            </a:r>
            <a:r>
              <a:rPr lang="zh-CN" altLang="en-US" sz="1400" dirty="0" smtClean="0">
                <a:solidFill>
                  <a:schemeClr val="bg1"/>
                </a:solidFill>
              </a:rPr>
              <a:t>）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pic>
        <p:nvPicPr>
          <p:cNvPr id="8" name="介绍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240640" y="1501140"/>
            <a:ext cx="1710720" cy="3801600"/>
          </a:xfrm>
          <a:prstGeom prst="rect">
            <a:avLst/>
          </a:prstGeom>
        </p:spPr>
      </p:pic>
      <p:pic>
        <p:nvPicPr>
          <p:cNvPr id="11" name="Screenrecorder-2021-05-09-19-35-57-884(0)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233976" y="1496366"/>
            <a:ext cx="1715017" cy="3811149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8198186" y="5640067"/>
            <a:ext cx="17865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观看</a:t>
            </a:r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直播</a:t>
            </a:r>
            <a:endParaRPr lang="en-US" altLang="zh-CN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400" dirty="0" smtClean="0">
                <a:solidFill>
                  <a:schemeClr val="bg1"/>
                </a:solidFill>
              </a:rPr>
              <a:t>（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视频点击播放</a:t>
            </a:r>
            <a:r>
              <a:rPr lang="zh-CN" altLang="en-US" sz="1400" dirty="0" smtClean="0">
                <a:solidFill>
                  <a:schemeClr val="bg1"/>
                </a:solidFill>
              </a:rPr>
              <a:t>）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76059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28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40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602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8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24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sp>
        <p:nvSpPr>
          <p:cNvPr id="5" name="矩形 21"/>
          <p:cNvSpPr>
            <a:spLocks noChangeArrowheads="1"/>
          </p:cNvSpPr>
          <p:nvPr/>
        </p:nvSpPr>
        <p:spPr bwMode="auto">
          <a:xfrm>
            <a:off x="4753325" y="3330575"/>
            <a:ext cx="268535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buFont typeface="Arial" pitchFamily="34" charset="0"/>
              <a:buNone/>
              <a:defRPr/>
            </a:pPr>
            <a:r>
              <a:rPr lang="zh-CN" altLang="en-US" sz="3600" b="1" spc="300" dirty="0" smtClean="0">
                <a:solidFill>
                  <a:schemeClr val="bg1"/>
                </a:solidFill>
                <a:cs typeface="+mn-ea"/>
                <a:sym typeface="+mn-lt"/>
              </a:rPr>
              <a:t>谢谢观看！</a:t>
            </a:r>
            <a:endParaRPr lang="en-US" sz="3600" b="1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6" name="直接连接符 23"/>
          <p:cNvCxnSpPr>
            <a:cxnSpLocks noChangeShapeType="1"/>
          </p:cNvCxnSpPr>
          <p:nvPr/>
        </p:nvCxnSpPr>
        <p:spPr bwMode="auto">
          <a:xfrm>
            <a:off x="3927475" y="4516438"/>
            <a:ext cx="4367213" cy="0"/>
          </a:xfrm>
          <a:prstGeom prst="line">
            <a:avLst/>
          </a:prstGeom>
          <a:noFill/>
          <a:ln w="12700">
            <a:solidFill>
              <a:schemeClr val="bg1">
                <a:alpha val="50195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矩形 24"/>
          <p:cNvSpPr>
            <a:spLocks noChangeArrowheads="1"/>
          </p:cNvSpPr>
          <p:nvPr/>
        </p:nvSpPr>
        <p:spPr bwMode="auto">
          <a:xfrm>
            <a:off x="3840163" y="4108172"/>
            <a:ext cx="451167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欢迎您多提宝贵意见！</a:t>
            </a:r>
            <a:endParaRPr lang="zh-CN" altLang="en-US" sz="1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矩形 20"/>
          <p:cNvSpPr>
            <a:spLocks noChangeArrowheads="1"/>
          </p:cNvSpPr>
          <p:nvPr/>
        </p:nvSpPr>
        <p:spPr bwMode="auto">
          <a:xfrm>
            <a:off x="1104900" y="1769894"/>
            <a:ext cx="9829800" cy="1659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00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Let</a:t>
            </a:r>
            <a:r>
              <a:rPr lang="zh-CN" altLang="en-US" sz="100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‘</a:t>
            </a:r>
            <a:r>
              <a:rPr lang="en-US" altLang="zh-CN" sz="100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s Dance</a:t>
            </a:r>
            <a:endParaRPr lang="zh-CN" altLang="en-US" sz="10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+mn-ea"/>
              <a:cs typeface="+mn-ea"/>
              <a:sym typeface="+mn-lt"/>
            </a:endParaRPr>
          </a:p>
        </p:txBody>
      </p:sp>
      <p:sp>
        <p:nvSpPr>
          <p:cNvPr id="10" name="矩形 20"/>
          <p:cNvSpPr>
            <a:spLocks noChangeArrowheads="1"/>
          </p:cNvSpPr>
          <p:nvPr/>
        </p:nvSpPr>
        <p:spPr bwMode="auto">
          <a:xfrm>
            <a:off x="1162050" y="1722269"/>
            <a:ext cx="9829800" cy="1659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10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Let</a:t>
            </a:r>
            <a:r>
              <a:rPr lang="zh-CN" altLang="en-US" sz="10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‘</a:t>
            </a:r>
            <a:r>
              <a:rPr lang="en-US" altLang="zh-CN" sz="10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+mn-ea"/>
                <a:cs typeface="+mn-ea"/>
                <a:sym typeface="+mn-lt"/>
              </a:rPr>
              <a:t>s Dance</a:t>
            </a:r>
            <a:endParaRPr lang="zh-CN" altLang="en-US" sz="10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+mn-ea"/>
              <a:cs typeface="+mn-ea"/>
              <a:sym typeface="+mn-lt"/>
            </a:endParaRPr>
          </a:p>
        </p:txBody>
      </p:sp>
      <p:sp>
        <p:nvSpPr>
          <p:cNvPr id="12" name="矩形 24"/>
          <p:cNvSpPr>
            <a:spLocks noChangeArrowheads="1"/>
          </p:cNvSpPr>
          <p:nvPr/>
        </p:nvSpPr>
        <p:spPr bwMode="auto">
          <a:xfrm>
            <a:off x="3855243" y="4647706"/>
            <a:ext cx="45116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/>
            <a:r>
              <a:rPr lang="en-US" altLang="zh-CN" sz="1200" dirty="0" err="1">
                <a:solidFill>
                  <a:schemeClr val="bg1"/>
                </a:solidFill>
                <a:latin typeface="+mj-lt"/>
                <a:cs typeface="+mn-ea"/>
                <a:sym typeface="+mn-lt"/>
              </a:rPr>
              <a:t>Yawei</a:t>
            </a:r>
            <a:r>
              <a:rPr lang="zh-CN" altLang="en-US" sz="1200" dirty="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的参赛作品介绍</a:t>
            </a:r>
            <a:endParaRPr lang="en-US" altLang="zh-CN" sz="1200" dirty="0">
              <a:solidFill>
                <a:schemeClr val="bg1"/>
              </a:solidFill>
              <a:latin typeface="+mj-lt"/>
              <a:cs typeface="+mn-ea"/>
              <a:sym typeface="+mn-lt"/>
            </a:endParaRP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手机号：</a:t>
            </a:r>
            <a:r>
              <a:rPr lang="en-US" altLang="zh-CN" sz="1200" dirty="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13269620108</a:t>
            </a:r>
          </a:p>
          <a:p>
            <a:pPr algn="ctr"/>
            <a:r>
              <a:rPr lang="zh-CN" altLang="en-US" sz="1200" dirty="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邮箱：</a:t>
            </a:r>
            <a:r>
              <a:rPr lang="en-US" altLang="zh-CN" sz="1200" dirty="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peterpotter@126.com</a:t>
            </a:r>
          </a:p>
        </p:txBody>
      </p:sp>
    </p:spTree>
    <p:extLst>
      <p:ext uri="{BB962C8B-B14F-4D97-AF65-F5344CB8AC3E}">
        <p14:creationId xmlns:p14="http://schemas.microsoft.com/office/powerpoint/2010/main" val="4041720396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/>
          <a:srcRect l="29498" t="22595" r="31098" b="30743"/>
          <a:stretch/>
        </p:blipFill>
        <p:spPr>
          <a:xfrm>
            <a:off x="-1790699" y="-1930399"/>
            <a:ext cx="7886700" cy="1066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1016541" y="2706797"/>
            <a:ext cx="3597162" cy="900000"/>
            <a:chOff x="2076734" y="2126481"/>
            <a:chExt cx="3597162" cy="900000"/>
          </a:xfrm>
        </p:grpSpPr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2076734" y="2126481"/>
              <a:ext cx="900000" cy="900000"/>
            </a:xfrm>
            <a:prstGeom prst="ellipse">
              <a:avLst/>
            </a:prstGeom>
            <a:solidFill>
              <a:srgbClr val="FF56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3138659" y="2291661"/>
              <a:ext cx="2535237" cy="569641"/>
              <a:chOff x="3138659" y="2243225"/>
              <a:chExt cx="2535237" cy="569641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3138660" y="2243225"/>
                <a:ext cx="1971996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6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参赛产品介绍</a:t>
                </a:r>
                <a:endParaRPr lang="zh-CN" altLang="en-US"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3138659" y="2558950"/>
                <a:ext cx="2535237" cy="2539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altLang="zh-CN" sz="1050" spc="300" dirty="0">
                    <a:solidFill>
                      <a:prstClr val="white"/>
                    </a:solidFill>
                    <a:cs typeface="+mn-ea"/>
                    <a:sym typeface="+mn-lt"/>
                  </a:rPr>
                  <a:t>Product introduction</a:t>
                </a:r>
                <a:endParaRPr lang="en-US" altLang="zh-CN" sz="1050" spc="3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4856575" y="2706797"/>
            <a:ext cx="3597162" cy="900000"/>
            <a:chOff x="2076734" y="3785339"/>
            <a:chExt cx="3597162" cy="900000"/>
          </a:xfrm>
        </p:grpSpPr>
        <p:sp>
          <p:nvSpPr>
            <p:cNvPr id="18" name="椭圆 17"/>
            <p:cNvSpPr>
              <a:spLocks noChangeAspect="1"/>
            </p:cNvSpPr>
            <p:nvPr/>
          </p:nvSpPr>
          <p:spPr>
            <a:xfrm>
              <a:off x="2076734" y="3785339"/>
              <a:ext cx="900000" cy="900000"/>
            </a:xfrm>
            <a:prstGeom prst="ellipse">
              <a:avLst/>
            </a:prstGeom>
            <a:solidFill>
              <a:srgbClr val="AC29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3128220" y="3950519"/>
              <a:ext cx="2545676" cy="569641"/>
              <a:chOff x="3128220" y="3738936"/>
              <a:chExt cx="2545676" cy="569641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3128220" y="3738936"/>
                <a:ext cx="121379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产品</a:t>
                </a:r>
                <a:r>
                  <a:rPr lang="en-US" altLang="zh-CN" sz="16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Demo</a:t>
                </a:r>
                <a:endParaRPr lang="zh-CN" altLang="en-US"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3138659" y="4054661"/>
                <a:ext cx="2535237" cy="2539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altLang="zh-CN" sz="1050" spc="300" dirty="0">
                    <a:solidFill>
                      <a:prstClr val="white"/>
                    </a:solidFill>
                    <a:cs typeface="+mn-ea"/>
                    <a:sym typeface="+mn-lt"/>
                  </a:rPr>
                  <a:t>Product demo</a:t>
                </a:r>
                <a:endParaRPr lang="en-US" altLang="zh-CN" sz="1050" spc="3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8696609" y="2706797"/>
            <a:ext cx="3597162" cy="900000"/>
            <a:chOff x="6518105" y="2080078"/>
            <a:chExt cx="3597162" cy="900000"/>
          </a:xfrm>
        </p:grpSpPr>
        <p:sp>
          <p:nvSpPr>
            <p:cNvPr id="15" name="椭圆 14"/>
            <p:cNvSpPr>
              <a:spLocks noChangeAspect="1"/>
            </p:cNvSpPr>
            <p:nvPr/>
          </p:nvSpPr>
          <p:spPr>
            <a:xfrm>
              <a:off x="6518105" y="2080078"/>
              <a:ext cx="900000" cy="900000"/>
            </a:xfrm>
            <a:prstGeom prst="ellipse">
              <a:avLst/>
            </a:prstGeom>
            <a:solidFill>
              <a:srgbClr val="5924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smtClean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7569591" y="2245258"/>
              <a:ext cx="2545676" cy="569641"/>
              <a:chOff x="7569591" y="2033675"/>
              <a:chExt cx="2545676" cy="569641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7569591" y="2033675"/>
                <a:ext cx="141577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产品演示视频</a:t>
                </a:r>
                <a:endParaRPr lang="zh-CN" altLang="en-US"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7580030" y="2349400"/>
                <a:ext cx="2535237" cy="2539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altLang="zh-CN" sz="1050" spc="300" dirty="0" smtClean="0">
                    <a:solidFill>
                      <a:prstClr val="white"/>
                    </a:solidFill>
                    <a:cs typeface="+mn-ea"/>
                    <a:sym typeface="+mn-lt"/>
                  </a:rPr>
                  <a:t>Product Demo </a:t>
                </a:r>
                <a:r>
                  <a:rPr lang="en-US" altLang="zh-CN" sz="1050" spc="300" dirty="0">
                    <a:solidFill>
                      <a:prstClr val="white"/>
                    </a:solidFill>
                    <a:cs typeface="+mn-ea"/>
                    <a:sym typeface="+mn-lt"/>
                  </a:rPr>
                  <a:t>video</a:t>
                </a:r>
                <a:endParaRPr lang="en-US" altLang="zh-CN" sz="1050" spc="3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0381000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36733" y="1828800"/>
            <a:ext cx="10905895" cy="8700946"/>
            <a:chOff x="236733" y="1828800"/>
            <a:chExt cx="10905895" cy="8700946"/>
          </a:xfrm>
        </p:grpSpPr>
        <p:grpSp>
          <p:nvGrpSpPr>
            <p:cNvPr id="5" name="组合 4"/>
            <p:cNvGrpSpPr/>
            <p:nvPr/>
          </p:nvGrpSpPr>
          <p:grpSpPr>
            <a:xfrm>
              <a:off x="484532" y="1828800"/>
              <a:ext cx="6386630" cy="8700946"/>
              <a:chOff x="484532" y="-327555"/>
              <a:chExt cx="7969428" cy="10857301"/>
            </a:xfrm>
          </p:grpSpPr>
          <p:sp>
            <p:nvSpPr>
              <p:cNvPr id="6" name="圆角矩形 5"/>
              <p:cNvSpPr/>
              <p:nvPr/>
            </p:nvSpPr>
            <p:spPr>
              <a:xfrm rot="18859044">
                <a:off x="-1625912" y="3329752"/>
                <a:ext cx="5851092" cy="1630203"/>
              </a:xfrm>
              <a:prstGeom prst="roundRect">
                <a:avLst>
                  <a:gd name="adj" fmla="val 50000"/>
                </a:avLst>
              </a:prstGeom>
              <a:solidFill>
                <a:srgbClr val="AC29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" name="圆角矩形 6"/>
              <p:cNvSpPr/>
              <p:nvPr/>
            </p:nvSpPr>
            <p:spPr>
              <a:xfrm rot="18859044">
                <a:off x="-1552918" y="2803738"/>
                <a:ext cx="9337475" cy="5038075"/>
              </a:xfrm>
              <a:prstGeom prst="roundRect">
                <a:avLst>
                  <a:gd name="adj" fmla="val 50000"/>
                </a:avLst>
              </a:prstGeom>
              <a:solidFill>
                <a:srgbClr val="5924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" name="圆角矩形 7"/>
              <p:cNvSpPr/>
              <p:nvPr/>
            </p:nvSpPr>
            <p:spPr>
              <a:xfrm rot="18859044">
                <a:off x="1065687" y="3141474"/>
                <a:ext cx="10857301" cy="3919244"/>
              </a:xfrm>
              <a:prstGeom prst="roundRect">
                <a:avLst>
                  <a:gd name="adj" fmla="val 50000"/>
                </a:avLst>
              </a:prstGeom>
              <a:solidFill>
                <a:srgbClr val="0A18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9" name="十字星 8"/>
            <p:cNvSpPr/>
            <p:nvPr/>
          </p:nvSpPr>
          <p:spPr>
            <a:xfrm>
              <a:off x="8871081" y="6083491"/>
              <a:ext cx="414886" cy="414886"/>
            </a:xfrm>
            <a:prstGeom prst="star4">
              <a:avLst/>
            </a:prstGeom>
            <a:solidFill>
              <a:srgbClr val="21D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10471263" y="3104639"/>
              <a:ext cx="671365" cy="648722"/>
              <a:chOff x="2602414" y="1076347"/>
              <a:chExt cx="442330" cy="427412"/>
            </a:xfrm>
          </p:grpSpPr>
          <p:cxnSp>
            <p:nvCxnSpPr>
              <p:cNvPr id="11" name="直接连接符 10"/>
              <p:cNvCxnSpPr/>
              <p:nvPr/>
            </p:nvCxnSpPr>
            <p:spPr>
              <a:xfrm rot="-5400000">
                <a:off x="2639429" y="1221288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 rot="-3240000">
                <a:off x="2668535" y="1131710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 rot="-1080000">
                <a:off x="2744735" y="1076347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 rot="1080000">
                <a:off x="2838923" y="1076347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 rot="3240000">
                <a:off x="2915123" y="1131710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 rot="5400000">
                <a:off x="2944229" y="1221288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 rot="7560000">
                <a:off x="2915123" y="1310866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 rot="9720000">
                <a:off x="2838923" y="1366229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/>
              <p:cNvCxnSpPr/>
              <p:nvPr/>
            </p:nvCxnSpPr>
            <p:spPr>
              <a:xfrm rot="11880000">
                <a:off x="2744735" y="1366229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 rot="14040000">
                <a:off x="2668535" y="1310866"/>
                <a:ext cx="63500" cy="13753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文本框 20"/>
            <p:cNvSpPr txBox="1"/>
            <p:nvPr/>
          </p:nvSpPr>
          <p:spPr>
            <a:xfrm>
              <a:off x="236733" y="2615489"/>
              <a:ext cx="5490218" cy="3770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3900" dirty="0" smtClean="0">
                  <a:solidFill>
                    <a:schemeClr val="bg1"/>
                  </a:solidFill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  <a:cs typeface="+mn-ea"/>
                  <a:sym typeface="+mn-lt"/>
                </a:rPr>
                <a:t>01</a:t>
              </a:r>
              <a:endParaRPr lang="zh-CN" altLang="en-US" sz="23900" dirty="0"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6599588" y="2337620"/>
              <a:ext cx="508336" cy="508336"/>
            </a:xfrm>
            <a:prstGeom prst="ellipse">
              <a:avLst/>
            </a:prstGeom>
            <a:solidFill>
              <a:srgbClr val="FF56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939865" y="4406598"/>
              <a:ext cx="3801041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400" spc="300" dirty="0" smtClean="0">
                  <a:solidFill>
                    <a:schemeClr val="bg1"/>
                  </a:solidFill>
                  <a:cs typeface="+mn-ea"/>
                  <a:sym typeface="+mn-lt"/>
                </a:rPr>
                <a:t>参赛产品介绍</a:t>
              </a:r>
              <a:endParaRPr lang="en-US" altLang="zh-CN" sz="44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939865" y="5106545"/>
              <a:ext cx="536524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400" spc="300" dirty="0">
                  <a:solidFill>
                    <a:schemeClr val="bg1"/>
                  </a:solidFill>
                  <a:cs typeface="+mn-ea"/>
                  <a:sym typeface="+mn-lt"/>
                </a:rPr>
                <a:t>Product introduction</a:t>
              </a:r>
              <a:endParaRPr lang="en-US" altLang="zh-CN" sz="14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椭圆 25"/>
          <p:cNvSpPr/>
          <p:nvPr/>
        </p:nvSpPr>
        <p:spPr>
          <a:xfrm>
            <a:off x="11196886" y="-779371"/>
            <a:ext cx="1558742" cy="1558742"/>
          </a:xfrm>
          <a:prstGeom prst="ellipse">
            <a:avLst/>
          </a:prstGeom>
          <a:solidFill>
            <a:srgbClr val="AC2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27819320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7898163" y="1438274"/>
            <a:ext cx="2359911" cy="4714875"/>
            <a:chOff x="8129063" y="1171574"/>
            <a:chExt cx="2359911" cy="4714875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3890" y="1285874"/>
              <a:ext cx="2070259" cy="4600575"/>
            </a:xfrm>
            <a:prstGeom prst="rect">
              <a:avLst/>
            </a:prstGeom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9063" y="1171574"/>
              <a:ext cx="2359911" cy="4714875"/>
            </a:xfrm>
            <a:prstGeom prst="rect">
              <a:avLst/>
            </a:prstGeom>
          </p:spPr>
        </p:pic>
      </p:grpSp>
      <p:sp>
        <p:nvSpPr>
          <p:cNvPr id="3" name="圆角矩形 2"/>
          <p:cNvSpPr/>
          <p:nvPr/>
        </p:nvSpPr>
        <p:spPr>
          <a:xfrm>
            <a:off x="1384300" y="2028825"/>
            <a:ext cx="4591050" cy="1476375"/>
          </a:xfrm>
          <a:prstGeom prst="roundRect">
            <a:avLst>
              <a:gd name="adj" fmla="val 9083"/>
            </a:avLst>
          </a:prstGeom>
          <a:noFill/>
          <a:ln>
            <a:solidFill>
              <a:srgbClr val="ADB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6"/>
          <p:cNvSpPr>
            <a:spLocks noChangeArrowheads="1"/>
          </p:cNvSpPr>
          <p:nvPr/>
        </p:nvSpPr>
        <p:spPr bwMode="auto">
          <a:xfrm>
            <a:off x="1717675" y="2357438"/>
            <a:ext cx="3924300" cy="757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产品</a:t>
            </a: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名称：</a:t>
            </a:r>
            <a:r>
              <a:rPr lang="en-US" altLang="zh-CN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Let’s Dance</a:t>
            </a: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（一起舞吧）</a:t>
            </a:r>
            <a:endParaRPr lang="en-US" altLang="zh-CN" sz="1200" dirty="0" smtClean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产品类型：</a:t>
            </a:r>
            <a:r>
              <a:rPr lang="en-US" altLang="zh-CN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Android </a:t>
            </a: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原生</a:t>
            </a:r>
            <a:r>
              <a:rPr lang="en-US" altLang="zh-CN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APP</a:t>
            </a:r>
          </a:p>
          <a:p>
            <a:pPr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主要技术：网易云信直播</a:t>
            </a:r>
            <a:r>
              <a:rPr lang="en-US" altLang="zh-CN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SDK</a:t>
            </a: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en-US" altLang="zh-CN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TensorFlow Lite</a:t>
            </a:r>
            <a:endParaRPr lang="zh-CN" altLang="en-US" sz="1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1384300" y="4238625"/>
            <a:ext cx="4591050" cy="1476375"/>
          </a:xfrm>
          <a:prstGeom prst="roundRect">
            <a:avLst>
              <a:gd name="adj" fmla="val 9083"/>
            </a:avLst>
          </a:prstGeom>
          <a:noFill/>
          <a:ln>
            <a:solidFill>
              <a:srgbClr val="ADB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8"/>
          <p:cNvSpPr>
            <a:spLocks noChangeArrowheads="1"/>
          </p:cNvSpPr>
          <p:nvPr/>
        </p:nvSpPr>
        <p:spPr bwMode="auto">
          <a:xfrm>
            <a:off x="1717675" y="4567238"/>
            <a:ext cx="3924300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参赛类型：个人</a:t>
            </a:r>
            <a:endParaRPr lang="en-US" altLang="zh-CN" sz="1200" dirty="0" smtClean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个人名称：</a:t>
            </a:r>
            <a:r>
              <a:rPr lang="en-US" altLang="zh-CN" sz="1200" dirty="0" err="1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Yawei</a:t>
            </a:r>
            <a:endParaRPr lang="en-US" altLang="zh-CN" sz="1200" dirty="0" smtClean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手机号：</a:t>
            </a:r>
            <a:r>
              <a:rPr lang="en-US" altLang="zh-CN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13269620108</a:t>
            </a:r>
          </a:p>
          <a:p>
            <a:pPr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邮箱：</a:t>
            </a:r>
            <a:r>
              <a:rPr lang="en-US" altLang="zh-CN" sz="1200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peterpotter@126.com</a:t>
            </a:r>
            <a:endParaRPr lang="en-US" altLang="zh-CN" sz="1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039938" y="1795463"/>
            <a:ext cx="3279775" cy="461962"/>
          </a:xfrm>
          <a:prstGeom prst="roundRect">
            <a:avLst/>
          </a:prstGeom>
          <a:solidFill>
            <a:srgbClr val="FF56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框 10"/>
          <p:cNvSpPr txBox="1">
            <a:spLocks noChangeArrowheads="1"/>
          </p:cNvSpPr>
          <p:nvPr/>
        </p:nvSpPr>
        <p:spPr bwMode="auto">
          <a:xfrm>
            <a:off x="2271713" y="1844675"/>
            <a:ext cx="27971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产品</a:t>
            </a:r>
            <a:r>
              <a:rPr lang="zh-CN" altLang="en-US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名称</a:t>
            </a:r>
            <a:endParaRPr lang="en-US" altLang="zh-CN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039938" y="4046538"/>
            <a:ext cx="3279775" cy="461962"/>
          </a:xfrm>
          <a:prstGeom prst="roundRect">
            <a:avLst/>
          </a:prstGeom>
          <a:solidFill>
            <a:srgbClr val="592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3"/>
          <p:cNvSpPr txBox="1">
            <a:spLocks noChangeArrowheads="1"/>
          </p:cNvSpPr>
          <p:nvPr/>
        </p:nvSpPr>
        <p:spPr bwMode="auto">
          <a:xfrm>
            <a:off x="2252663" y="4098925"/>
            <a:ext cx="27971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团队介绍</a:t>
            </a:r>
            <a:endParaRPr lang="en-US" altLang="zh-CN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01488" y="350564"/>
            <a:ext cx="2485424" cy="593612"/>
            <a:chOff x="401488" y="350564"/>
            <a:chExt cx="2485424" cy="593612"/>
          </a:xfrm>
        </p:grpSpPr>
        <p:sp>
          <p:nvSpPr>
            <p:cNvPr id="14" name="矩形 13"/>
            <p:cNvSpPr/>
            <p:nvPr/>
          </p:nvSpPr>
          <p:spPr>
            <a:xfrm>
              <a:off x="401488" y="350564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参赛产品介绍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01488" y="667177"/>
              <a:ext cx="248542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spc="300" dirty="0">
                  <a:solidFill>
                    <a:schemeClr val="bg1"/>
                  </a:solidFill>
                  <a:cs typeface="+mn-ea"/>
                  <a:sym typeface="+mn-lt"/>
                </a:rPr>
                <a:t>Product introduction</a:t>
              </a:r>
              <a:endParaRPr lang="en-US" altLang="zh-CN" sz="1200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0904892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401488" y="350564"/>
            <a:ext cx="1715983" cy="593612"/>
            <a:chOff x="401488" y="350564"/>
            <a:chExt cx="1715983" cy="593612"/>
          </a:xfrm>
        </p:grpSpPr>
        <p:sp>
          <p:nvSpPr>
            <p:cNvPr id="14" name="矩形 13"/>
            <p:cNvSpPr/>
            <p:nvPr/>
          </p:nvSpPr>
          <p:spPr>
            <a:xfrm>
              <a:off x="401488" y="350564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产品简介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01488" y="667177"/>
              <a:ext cx="171598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Product introduction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050226" y="3027720"/>
            <a:ext cx="3171913" cy="2400657"/>
            <a:chOff x="1997812" y="3142020"/>
            <a:chExt cx="3171913" cy="2400657"/>
          </a:xfrm>
        </p:grpSpPr>
        <p:sp>
          <p:nvSpPr>
            <p:cNvPr id="6" name="Textfeld 23"/>
            <p:cNvSpPr txBox="1"/>
            <p:nvPr/>
          </p:nvSpPr>
          <p:spPr>
            <a:xfrm>
              <a:off x="1997812" y="3511352"/>
              <a:ext cx="243467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28600">
                <a:lnSpc>
                  <a:spcPct val="150000"/>
                </a:lnSpc>
              </a:pP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随着科技的发展，电子产品成了人类赖以生存的设备。由于长期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对着电脑或是手机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屏幕，很少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走出家门与人交流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，社会上便出现了更多的“肥宅”。疫情的到来加剧了肥胖的诞生，你有多久没有运动了？</a:t>
              </a:r>
              <a:endParaRPr lang="de-DE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" name="Textfeld 24"/>
            <p:cNvSpPr txBox="1"/>
            <p:nvPr/>
          </p:nvSpPr>
          <p:spPr>
            <a:xfrm>
              <a:off x="1998732" y="3142020"/>
              <a:ext cx="31709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28600"/>
              <a:r>
                <a:rPr lang="zh-CN" altLang="en-US" dirty="0" smtClean="0">
                  <a:solidFill>
                    <a:schemeClr val="bg1"/>
                  </a:solidFill>
                  <a:cs typeface="+mn-ea"/>
                  <a:sym typeface="+mn-lt"/>
                </a:rPr>
                <a:t>产品想法由来</a:t>
              </a:r>
              <a:endParaRPr lang="de-DE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1026" name="Picture 2" descr="https://pics6.baidu.com/feed/79f0f736afc379319d7291e43da9dd4342a9115c.jpeg?token=8878a28aebde2d7da19ae169d90aea8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275" y="1477764"/>
            <a:ext cx="6096000" cy="406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4416601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401488" y="350564"/>
            <a:ext cx="1715983" cy="593612"/>
            <a:chOff x="401488" y="350564"/>
            <a:chExt cx="1715983" cy="593612"/>
          </a:xfrm>
        </p:grpSpPr>
        <p:sp>
          <p:nvSpPr>
            <p:cNvPr id="14" name="矩形 13"/>
            <p:cNvSpPr/>
            <p:nvPr/>
          </p:nvSpPr>
          <p:spPr>
            <a:xfrm>
              <a:off x="401488" y="350564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产品简介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01488" y="667177"/>
              <a:ext cx="171598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Product introduction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074" name="Picture 2" descr="https://gimg2.baidu.com/image_search/src=http%3A%2F%2Fdesk-fd.zol-img.com.cn%2Ft_s960x600c5%2Fg2%2FM00%2F0D%2F07%2FChMlWl7UaoWIVwQEADjkQvRGK_0AAPq-QGzcU8AOORa330.jpg&amp;refer=http%3A%2F%2Fdesk-fd.zol-img.com.cn&amp;app=2002&amp;size=f9999,10000&amp;q=a80&amp;n=0&amp;g=0n&amp;fmt=jpeg?sec=1623159113&amp;t=5a72c8819b8acee847dc2bad785723e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041" y="2419350"/>
            <a:ext cx="3894258" cy="243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https://gimg2.baidu.com/image_search/src=http%3A%2F%2F5b0988e595225.cdn.sohucs.com%2Fimages%2F20200505%2Ff7b8062c070a49269baa526d1532b784.jpeg&amp;refer=http%3A%2F%2F5b0988e595225.cdn.sohucs.com&amp;app=2002&amp;size=f9999,10000&amp;q=a80&amp;n=0&amp;g=0n&amp;fmt=jpeg?sec=1623158937&amp;t=22f0e4a3fce5cd1145d8786d4261c36f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2" r="3351"/>
          <a:stretch/>
        </p:blipFill>
        <p:spPr bwMode="auto">
          <a:xfrm>
            <a:off x="7165101" y="2419350"/>
            <a:ext cx="4112652" cy="243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查看源图像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513" y="2764825"/>
            <a:ext cx="2365375" cy="133052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2309692" y="134302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传统健身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410949" y="134302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新式健身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434369" y="5422270"/>
            <a:ext cx="8032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</a:rPr>
              <a:t>想要减肥到底选择哪种减肥方式更好？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163819" y="1839754"/>
            <a:ext cx="19127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</a:rPr>
              <a:t>Traditional fitness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301945" y="1839754"/>
            <a:ext cx="18389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</a:rPr>
              <a:t>New style fitness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147564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401488" y="350564"/>
            <a:ext cx="1715983" cy="593612"/>
            <a:chOff x="401488" y="350564"/>
            <a:chExt cx="1715983" cy="593612"/>
          </a:xfrm>
        </p:grpSpPr>
        <p:sp>
          <p:nvSpPr>
            <p:cNvPr id="14" name="矩形 13"/>
            <p:cNvSpPr/>
            <p:nvPr/>
          </p:nvSpPr>
          <p:spPr>
            <a:xfrm>
              <a:off x="401488" y="350564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产品简介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01488" y="667177"/>
              <a:ext cx="171598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Product introduction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" name="Textfeld 23"/>
          <p:cNvSpPr txBox="1"/>
          <p:nvPr/>
        </p:nvSpPr>
        <p:spPr>
          <a:xfrm>
            <a:off x="0" y="114575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截止到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2021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5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月，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Switch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销量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8459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万台，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《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健身环</a:t>
            </a: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》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破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千万，或许它能拯救肥胖的你。</a:t>
            </a:r>
            <a:endParaRPr lang="en-US" altLang="zh-CN" sz="20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algn="ctr" defTabSz="228600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但是不到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3000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元的售价又让多少人望而却步？</a:t>
            </a:r>
            <a:endParaRPr lang="en-US" altLang="zh-CN" sz="20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050" name="Picture 2" descr="https://gimg2.baidu.com/image_search/src=http%3A%2F%2F5b0988e595225.cdn.sohucs.com%2Fimages%2F20200124%2Fb972ced354a647b28eb562467d31b2a8.jpeg&amp;refer=http%3A%2F%2F5b0988e595225.cdn.sohucs.com&amp;app=2002&amp;size=f9999,10000&amp;q=a80&amp;n=0&amp;g=0n&amp;fmt=jpeg?sec=1623158893&amp;t=7fc747287c402abc752dc30c5c62506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225" y="2414593"/>
            <a:ext cx="3562350" cy="2058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gimg2.baidu.com/image_search/src=http%3A%2F%2Fimg.3dmgame.com%2Fuploads%2Fimages%2Fnews%2F20190927%2F1569543884_553427.jpg&amp;refer=http%3A%2F%2Fimg.3dmgame.com&amp;app=2002&amp;size=f9999,10000&amp;q=a80&amp;n=0&amp;g=0n&amp;fmt=jpeg?sec=1623158925&amp;t=40f53f3d6c6095d16ab46272a023bdc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925" y="2410783"/>
            <a:ext cx="5934075" cy="395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gimg2.baidu.com/image_search/src=http%3A%2F%2F5b0988e595225.cdn.sohucs.com%2Fimages%2F20200505%2Ff7b8062c070a49269baa526d1532b784.jpeg&amp;refer=http%3A%2F%2F5b0988e595225.cdn.sohucs.com&amp;app=2002&amp;size=f9999,10000&amp;q=a80&amp;n=0&amp;g=0n&amp;fmt=jpeg?sec=1623158937&amp;t=22f0e4a3fce5cd1145d8786d4261c36f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225" y="4585657"/>
            <a:ext cx="3562350" cy="178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886305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sp>
        <p:nvSpPr>
          <p:cNvPr id="27" name="Textfeld 23"/>
          <p:cNvSpPr txBox="1"/>
          <p:nvPr/>
        </p:nvSpPr>
        <p:spPr>
          <a:xfrm>
            <a:off x="-30480" y="603053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>
              <a:lnSpc>
                <a:spcPct val="150000"/>
              </a:lnSpc>
            </a:pPr>
            <a:r>
              <a:rPr lang="zh-CN" altLang="en-US" sz="3600" dirty="0" smtClean="0">
                <a:solidFill>
                  <a:srgbClr val="FF0000"/>
                </a:solidFill>
                <a:cs typeface="+mn-ea"/>
                <a:sym typeface="+mn-lt"/>
              </a:rPr>
              <a:t>那就</a:t>
            </a:r>
            <a:r>
              <a:rPr lang="en-US" altLang="zh-CN" sz="3600" dirty="0" smtClean="0">
                <a:solidFill>
                  <a:srgbClr val="FF0000"/>
                </a:solidFill>
                <a:cs typeface="+mn-ea"/>
                <a:sym typeface="+mn-lt"/>
              </a:rPr>
              <a:t>”Let’s Dance”</a:t>
            </a:r>
            <a:r>
              <a:rPr lang="zh-CN" altLang="en-US" sz="3600" dirty="0" smtClean="0">
                <a:solidFill>
                  <a:srgbClr val="FF0000"/>
                </a:solidFill>
                <a:cs typeface="+mn-ea"/>
                <a:sym typeface="+mn-lt"/>
              </a:rPr>
              <a:t>，拯救肥胖的你吧</a:t>
            </a:r>
            <a:endParaRPr lang="en-US" altLang="zh-CN" sz="3600" dirty="0" smtClean="0">
              <a:solidFill>
                <a:srgbClr val="FF0000"/>
              </a:solidFill>
              <a:cs typeface="+mn-ea"/>
              <a:sym typeface="+mn-lt"/>
            </a:endParaRPr>
          </a:p>
          <a:p>
            <a:pPr algn="ctr" defTabSz="228600">
              <a:lnSpc>
                <a:spcPct val="150000"/>
              </a:lnSpc>
            </a:pPr>
            <a:r>
              <a:rPr lang="zh-CN" altLang="en-US" sz="3600" dirty="0" smtClean="0">
                <a:solidFill>
                  <a:srgbClr val="FF0000"/>
                </a:solidFill>
                <a:cs typeface="+mn-ea"/>
                <a:sym typeface="+mn-lt"/>
              </a:rPr>
              <a:t>有手机就可以跳舞、开直播、减肥</a:t>
            </a:r>
            <a:r>
              <a:rPr lang="zh-CN" altLang="en-US" sz="3600" dirty="0">
                <a:solidFill>
                  <a:srgbClr val="FF0000"/>
                </a:solidFill>
                <a:cs typeface="+mn-ea"/>
                <a:sym typeface="+mn-lt"/>
              </a:rPr>
              <a:t>！</a:t>
            </a:r>
            <a:endParaRPr lang="en-US" altLang="zh-CN" sz="3600" dirty="0" smtClean="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10" name="Textfeld 23"/>
          <p:cNvSpPr txBox="1"/>
          <p:nvPr/>
        </p:nvSpPr>
        <p:spPr>
          <a:xfrm>
            <a:off x="0" y="586958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>
              <a:lnSpc>
                <a:spcPct val="150000"/>
              </a:lnSpc>
            </a:pP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那就</a:t>
            </a:r>
            <a:r>
              <a:rPr lang="en-US" altLang="zh-CN" sz="3600" dirty="0" smtClean="0">
                <a:solidFill>
                  <a:schemeClr val="bg1"/>
                </a:solidFill>
                <a:cs typeface="+mn-ea"/>
                <a:sym typeface="+mn-lt"/>
              </a:rPr>
              <a:t>”Let’s Dance”</a:t>
            </a: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，拯救肥胖的你吧</a:t>
            </a:r>
            <a:endParaRPr lang="en-US" altLang="zh-CN" sz="360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algn="ctr" defTabSz="228600">
              <a:lnSpc>
                <a:spcPct val="150000"/>
              </a:lnSpc>
            </a:pPr>
            <a:r>
              <a:rPr lang="zh-CN" altLang="en-US" sz="3600" dirty="0" smtClean="0">
                <a:solidFill>
                  <a:schemeClr val="bg1"/>
                </a:solidFill>
                <a:cs typeface="+mn-ea"/>
                <a:sym typeface="+mn-lt"/>
              </a:rPr>
              <a:t>有手机就可以跳舞、开直播、减肥！</a:t>
            </a:r>
            <a:endParaRPr lang="en-US" altLang="zh-CN" sz="36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860268" y="2684869"/>
            <a:ext cx="1700407" cy="3397249"/>
            <a:chOff x="8129063" y="1171574"/>
            <a:chExt cx="2359911" cy="4714875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73890" y="1285874"/>
              <a:ext cx="2070259" cy="4600575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9063" y="1171574"/>
              <a:ext cx="2359911" cy="4714875"/>
            </a:xfrm>
            <a:prstGeom prst="rect">
              <a:avLst/>
            </a:prstGeom>
          </p:spPr>
        </p:pic>
      </p:grpSp>
      <p:pic>
        <p:nvPicPr>
          <p:cNvPr id="2" name="介绍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577166" y="2751764"/>
            <a:ext cx="1468555" cy="3263458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239" y="2684869"/>
            <a:ext cx="1700407" cy="3397249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160754" y="2684869"/>
            <a:ext cx="1700407" cy="3397249"/>
            <a:chOff x="4107665" y="2468498"/>
            <a:chExt cx="1700407" cy="3397249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8435" y="2525490"/>
              <a:ext cx="1478866" cy="3286369"/>
            </a:xfrm>
            <a:prstGeom prst="rect">
              <a:avLst/>
            </a:prstGeom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7665" y="2468498"/>
              <a:ext cx="1700407" cy="3397249"/>
            </a:xfrm>
            <a:prstGeom prst="rect">
              <a:avLst/>
            </a:prstGeom>
          </p:spPr>
        </p:pic>
      </p:grpSp>
      <p:grpSp>
        <p:nvGrpSpPr>
          <p:cNvPr id="8" name="组合 7"/>
          <p:cNvGrpSpPr/>
          <p:nvPr/>
        </p:nvGrpSpPr>
        <p:grpSpPr>
          <a:xfrm>
            <a:off x="8761727" y="2684869"/>
            <a:ext cx="1700407" cy="3397249"/>
            <a:chOff x="7958700" y="2529013"/>
            <a:chExt cx="1700407" cy="3397249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15"/>
            <a:stretch/>
          </p:blipFill>
          <p:spPr>
            <a:xfrm>
              <a:off x="8060426" y="2633472"/>
              <a:ext cx="1492582" cy="3193628"/>
            </a:xfrm>
            <a:prstGeom prst="rect">
              <a:avLst/>
            </a:prstGeom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8700" y="2529013"/>
              <a:ext cx="1700407" cy="33972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3599937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8132" cy="6860177"/>
          </a:xfrm>
          <a:prstGeom prst="rect">
            <a:avLst/>
          </a:prstGeom>
        </p:spPr>
      </p:pic>
      <p:grpSp>
        <p:nvGrpSpPr>
          <p:cNvPr id="30" name="组合 29"/>
          <p:cNvGrpSpPr/>
          <p:nvPr/>
        </p:nvGrpSpPr>
        <p:grpSpPr>
          <a:xfrm>
            <a:off x="401488" y="350564"/>
            <a:ext cx="2371611" cy="593612"/>
            <a:chOff x="401488" y="350564"/>
            <a:chExt cx="2371611" cy="593612"/>
          </a:xfrm>
        </p:grpSpPr>
        <p:sp>
          <p:nvSpPr>
            <p:cNvPr id="28" name="矩形 27"/>
            <p:cNvSpPr/>
            <p:nvPr/>
          </p:nvSpPr>
          <p:spPr>
            <a:xfrm>
              <a:off x="401488" y="350564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产品功能介绍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01488" y="667177"/>
              <a:ext cx="237161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1"/>
                  </a:solidFill>
                  <a:cs typeface="+mn-ea"/>
                  <a:sym typeface="+mn-lt"/>
                </a:rPr>
                <a:t>Product function introduction</a:t>
              </a: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Textfeld 23"/>
          <p:cNvSpPr txBox="1"/>
          <p:nvPr/>
        </p:nvSpPr>
        <p:spPr>
          <a:xfrm>
            <a:off x="401488" y="1387042"/>
            <a:ext cx="58164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38163" defTabSz="228600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 Let’s 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Dance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APP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从想法到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APP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只用了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2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周时间，现阶段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APP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向用户提供发起舞蹈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Battle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直播、观看直播、点赞、收藏、转发、</a:t>
            </a:r>
            <a:r>
              <a:rPr lang="en-US" altLang="zh-CN" sz="2000" dirty="0" smtClean="0">
                <a:solidFill>
                  <a:schemeClr val="bg1"/>
                </a:solidFill>
                <a:cs typeface="+mn-ea"/>
                <a:sym typeface="+mn-lt"/>
              </a:rPr>
              <a:t>AI</a:t>
            </a: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舞蹈训练等丰富功能。</a:t>
            </a:r>
            <a:endParaRPr lang="en-US" altLang="zh-CN" sz="20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081520" y="1387042"/>
            <a:ext cx="4110470" cy="3510304"/>
          </a:xfrm>
          <a:prstGeom prst="rect">
            <a:avLst/>
          </a:prstGeom>
          <a:noFill/>
          <a:ln w="19050">
            <a:solidFill>
              <a:schemeClr val="accent1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7325360" y="2760624"/>
            <a:ext cx="3627120" cy="528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发起舞蹈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Battle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直播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7325360" y="3450892"/>
            <a:ext cx="1737360" cy="528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观看直播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9215120" y="3450892"/>
            <a:ext cx="1737360" cy="528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点赞</a:t>
            </a:r>
            <a:endParaRPr lang="zh-CN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7325360" y="4141160"/>
            <a:ext cx="1737360" cy="528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收藏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9215120" y="4141160"/>
            <a:ext cx="1737360" cy="528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转发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7325360" y="2123571"/>
            <a:ext cx="3627120" cy="528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AI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舞蹈训练</a:t>
            </a:r>
            <a:endParaRPr lang="zh-CN" altLang="en-US" dirty="0"/>
          </a:p>
        </p:txBody>
      </p:sp>
      <p:sp>
        <p:nvSpPr>
          <p:cNvPr id="45" name="Textfeld 23"/>
          <p:cNvSpPr txBox="1"/>
          <p:nvPr/>
        </p:nvSpPr>
        <p:spPr>
          <a:xfrm>
            <a:off x="7081520" y="1439060"/>
            <a:ext cx="411047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cs typeface="+mn-ea"/>
                <a:sym typeface="+mn-lt"/>
              </a:rPr>
              <a:t>用户功能</a:t>
            </a:r>
            <a:endParaRPr lang="en-US" altLang="zh-CN" sz="20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47708998"/>
      </p:ext>
    </p:extLst>
  </p:cSld>
  <p:clrMapOvr>
    <a:masterClrMapping/>
  </p:clrMapOvr>
  <p:transition spd="slow" advTm="4200">
    <p:cover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09160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263180;#264097;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nabhf33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754</Words>
  <Application>Microsoft Office PowerPoint</Application>
  <PresentationFormat>宽屏</PresentationFormat>
  <Paragraphs>114</Paragraphs>
  <Slides>17</Slides>
  <Notes>17</Notes>
  <HiddenSlides>0</HiddenSlides>
  <MMClips>4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等线</vt:lpstr>
      <vt:lpstr>宋体</vt:lpstr>
      <vt:lpstr>微软雅黑</vt:lpstr>
      <vt:lpstr>Arial</vt:lpstr>
      <vt:lpstr>Bauhaus 93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抽象光线</dc:title>
  <dc:creator>第一PPT</dc:creator>
  <cp:keywords>www.1ppt.com</cp:keywords>
  <dc:description>www.1ppt.com</dc:description>
  <cp:lastModifiedBy>GeekYawei</cp:lastModifiedBy>
  <cp:revision>40</cp:revision>
  <dcterms:created xsi:type="dcterms:W3CDTF">2017-09-14T13:38:24Z</dcterms:created>
  <dcterms:modified xsi:type="dcterms:W3CDTF">2021-05-09T15:23:15Z</dcterms:modified>
</cp:coreProperties>
</file>

<file path=docProps/thumbnail.jpeg>
</file>